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52"/>
  </p:notesMasterIdLst>
  <p:sldIdLst>
    <p:sldId id="261" r:id="rId5"/>
    <p:sldId id="262" r:id="rId6"/>
    <p:sldId id="305" r:id="rId7"/>
    <p:sldId id="306"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307" r:id="rId26"/>
    <p:sldId id="271" r:id="rId27"/>
    <p:sldId id="281"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430" autoAdjust="0"/>
  </p:normalViewPr>
  <p:slideViewPr>
    <p:cSldViewPr snapToGrid="0">
      <p:cViewPr varScale="1">
        <p:scale>
          <a:sx n="59" d="100"/>
          <a:sy n="59" d="100"/>
        </p:scale>
        <p:origin x="11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*CISO – Chief InfoSec Officer</a:t>
            </a:r>
            <a:endParaRPr lang="en-PH" dirty="0"/>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dirty="0"/>
          </a:p>
        </p:txBody>
      </p:sp>
    </p:spTree>
    <p:extLst>
      <p:ext uri="{BB962C8B-B14F-4D97-AF65-F5344CB8AC3E}">
        <p14:creationId xmlns:p14="http://schemas.microsoft.com/office/powerpoint/2010/main" val="1767144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system administrator seeks to ensure that the </a:t>
            </a:r>
            <a:r>
              <a:rPr lang="en-US" b="0" i="0" u="none" strike="noStrike" dirty="0">
                <a:solidFill>
                  <a:srgbClr val="3366CC"/>
                </a:solidFill>
                <a:effectLst/>
                <a:latin typeface="Arial" panose="020B0604020202020204" pitchFamily="34" charset="0"/>
              </a:rPr>
              <a:t>uptime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rPr>
              <a:t>performance</a:t>
            </a:r>
            <a:r>
              <a:rPr lang="en-US" b="0" i="0" u="none" strike="noStrike"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rPr>
              <a:t>resources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rPr>
              <a:t>security</a:t>
            </a:r>
            <a:r>
              <a:rPr lang="en-US" b="0" i="0" dirty="0">
                <a:solidFill>
                  <a:srgbClr val="202122"/>
                </a:solidFill>
                <a:effectLst/>
                <a:latin typeface="Arial" panose="020B0604020202020204" pitchFamily="34" charset="0"/>
              </a:rPr>
              <a:t> of the computers they manage meet the needs of the </a:t>
            </a:r>
            <a:r>
              <a:rPr lang="en-US" b="0" i="0" u="none" strike="noStrike" dirty="0">
                <a:solidFill>
                  <a:srgbClr val="3366CC"/>
                </a:solidFill>
                <a:effectLst/>
                <a:latin typeface="Arial" panose="020B0604020202020204" pitchFamily="34" charset="0"/>
              </a:rPr>
              <a:t>users</a:t>
            </a:r>
            <a:r>
              <a:rPr lang="en-US" b="0" i="0" dirty="0">
                <a:solidFill>
                  <a:srgbClr val="202122"/>
                </a:solidFill>
                <a:effectLst/>
                <a:latin typeface="Arial" panose="020B0604020202020204" pitchFamily="34" charset="0"/>
              </a:rPr>
              <a:t>, without exceeding a set </a:t>
            </a:r>
            <a:r>
              <a:rPr lang="en-US" b="0" i="0" u="none" strike="noStrike" dirty="0">
                <a:solidFill>
                  <a:srgbClr val="3366CC"/>
                </a:solidFill>
                <a:effectLst/>
                <a:latin typeface="Arial" panose="020B0604020202020204" pitchFamily="34" charset="0"/>
              </a:rPr>
              <a:t>budget</a:t>
            </a:r>
            <a:r>
              <a:rPr lang="en-US" b="0" i="0" dirty="0">
                <a:solidFill>
                  <a:srgbClr val="202122"/>
                </a:solidFill>
                <a:effectLst/>
                <a:latin typeface="Arial" panose="020B0604020202020204" pitchFamily="34" charset="0"/>
              </a:rPr>
              <a:t> when doing so.</a:t>
            </a:r>
            <a:endParaRPr lang="en-PH" dirty="0"/>
          </a:p>
        </p:txBody>
      </p:sp>
      <p:sp>
        <p:nvSpPr>
          <p:cNvPr id="4" name="Slide Number Placeholder 3"/>
          <p:cNvSpPr>
            <a:spLocks noGrp="1"/>
          </p:cNvSpPr>
          <p:nvPr>
            <p:ph type="sldNum" sz="quarter" idx="5"/>
          </p:nvPr>
        </p:nvSpPr>
        <p:spPr/>
        <p:txBody>
          <a:bodyPr/>
          <a:lstStyle/>
          <a:p>
            <a:fld id="{C275CD8D-B1D9-4658-A4F0-38CA8D83ED5D}" type="slidenum">
              <a:rPr lang="en-US" smtClean="0"/>
              <a:t>6</a:t>
            </a:fld>
            <a:endParaRPr lang="en-US" dirty="0"/>
          </a:p>
        </p:txBody>
      </p:sp>
    </p:spTree>
    <p:extLst>
      <p:ext uri="{BB962C8B-B14F-4D97-AF65-F5344CB8AC3E}">
        <p14:creationId xmlns:p14="http://schemas.microsoft.com/office/powerpoint/2010/main" val="1125361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Google Sans"/>
              </a:rPr>
              <a:t>Joint application development</a:t>
            </a:r>
            <a:r>
              <a:rPr lang="en-US" b="0" i="0" dirty="0">
                <a:solidFill>
                  <a:srgbClr val="202124"/>
                </a:solidFill>
                <a:effectLst/>
                <a:latin typeface="Google Sans"/>
              </a:rPr>
              <a:t>, frequently shortened to JAD, is </a:t>
            </a:r>
            <a:r>
              <a:rPr lang="en-US" b="0" i="0" dirty="0">
                <a:solidFill>
                  <a:srgbClr val="040C28"/>
                </a:solidFill>
                <a:effectLst/>
                <a:latin typeface="Google Sans"/>
              </a:rPr>
              <a:t>a methodology that involves the client or end user in the design and development of a software application through a succession of collaborative workshops called JAD sessions</a:t>
            </a:r>
            <a:endParaRPr lang="en-PH" dirty="0"/>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239830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CFO – Chief Financial Officer</a:t>
            </a:r>
          </a:p>
          <a:p>
            <a:r>
              <a:rPr lang="en-US" dirty="0"/>
              <a:t>COO – Chief Operations Officer</a:t>
            </a:r>
          </a:p>
          <a:p>
            <a:endParaRPr lang="en-PH"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288424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Commercial Off-the-Shelf Software (COTS) is </a:t>
            </a:r>
            <a:r>
              <a:rPr lang="en-US" b="0" i="0" dirty="0">
                <a:solidFill>
                  <a:srgbClr val="040C28"/>
                </a:solidFill>
                <a:effectLst/>
                <a:latin typeface="Google Sans"/>
              </a:rPr>
              <a:t>mass produced software accessible by everyone</a:t>
            </a:r>
            <a:r>
              <a:rPr lang="en-US" b="0" i="0" dirty="0">
                <a:solidFill>
                  <a:srgbClr val="202124"/>
                </a:solidFill>
                <a:effectLst/>
                <a:latin typeface="Google Sans"/>
              </a:rPr>
              <a:t>. Such software caters to the everyday needs of the masses and ranges from anti-virus programs, word processors, and database development applications to spreadsheets and much more.</a:t>
            </a:r>
            <a:endParaRPr lang="en-PH" dirty="0"/>
          </a:p>
        </p:txBody>
      </p:sp>
      <p:sp>
        <p:nvSpPr>
          <p:cNvPr id="4" name="Slide Number Placeholder 3"/>
          <p:cNvSpPr>
            <a:spLocks noGrp="1"/>
          </p:cNvSpPr>
          <p:nvPr>
            <p:ph type="sldNum" sz="quarter" idx="5"/>
          </p:nvPr>
        </p:nvSpPr>
        <p:spPr/>
        <p:txBody>
          <a:bodyPr/>
          <a:lstStyle/>
          <a:p>
            <a:fld id="{C275CD8D-B1D9-4658-A4F0-38CA8D83ED5D}" type="slidenum">
              <a:rPr lang="en-US" smtClean="0"/>
              <a:t>23</a:t>
            </a:fld>
            <a:endParaRPr lang="en-US" dirty="0"/>
          </a:p>
        </p:txBody>
      </p:sp>
    </p:spTree>
    <p:extLst>
      <p:ext uri="{BB962C8B-B14F-4D97-AF65-F5344CB8AC3E}">
        <p14:creationId xmlns:p14="http://schemas.microsoft.com/office/powerpoint/2010/main" val="413576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is the National Institute of Standards and Technology at the U.S. Department of Commerce.</a:t>
            </a:r>
            <a:endParaRPr lang="en-PH" dirty="0"/>
          </a:p>
        </p:txBody>
      </p:sp>
      <p:sp>
        <p:nvSpPr>
          <p:cNvPr id="4" name="Slide Number Placeholder 3"/>
          <p:cNvSpPr>
            <a:spLocks noGrp="1"/>
          </p:cNvSpPr>
          <p:nvPr>
            <p:ph type="sldNum" sz="quarter" idx="5"/>
          </p:nvPr>
        </p:nvSpPr>
        <p:spPr/>
        <p:txBody>
          <a:bodyPr/>
          <a:lstStyle/>
          <a:p>
            <a:fld id="{C275CD8D-B1D9-4658-A4F0-38CA8D83ED5D}" type="slidenum">
              <a:rPr lang="en-US" smtClean="0"/>
              <a:t>24</a:t>
            </a:fld>
            <a:endParaRPr lang="en-US" dirty="0"/>
          </a:p>
        </p:txBody>
      </p:sp>
    </p:spTree>
    <p:extLst>
      <p:ext uri="{BB962C8B-B14F-4D97-AF65-F5344CB8AC3E}">
        <p14:creationId xmlns:p14="http://schemas.microsoft.com/office/powerpoint/2010/main" val="2398247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constant vigilance and security can be compared to that of a fortress where threats from outside as well as from within must be constantly monitored and checked with continuously new and more innovative technologies.</a:t>
            </a:r>
            <a:endParaRPr lang="en-PH" dirty="0"/>
          </a:p>
        </p:txBody>
      </p:sp>
      <p:sp>
        <p:nvSpPr>
          <p:cNvPr id="4" name="Slide Number Placeholder 3"/>
          <p:cNvSpPr>
            <a:spLocks noGrp="1"/>
          </p:cNvSpPr>
          <p:nvPr>
            <p:ph type="sldNum" sz="quarter" idx="5"/>
          </p:nvPr>
        </p:nvSpPr>
        <p:spPr/>
        <p:txBody>
          <a:bodyPr/>
          <a:lstStyle/>
          <a:p>
            <a:fld id="{C275CD8D-B1D9-4658-A4F0-38CA8D83ED5D}" type="slidenum">
              <a:rPr lang="en-US" smtClean="0"/>
              <a:t>43</a:t>
            </a:fld>
            <a:endParaRPr lang="en-US" dirty="0"/>
          </a:p>
        </p:txBody>
      </p:sp>
    </p:spTree>
    <p:extLst>
      <p:ext uri="{BB962C8B-B14F-4D97-AF65-F5344CB8AC3E}">
        <p14:creationId xmlns:p14="http://schemas.microsoft.com/office/powerpoint/2010/main" val="952427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8075960"/>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301766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582694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42966940"/>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989903"/>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9866131"/>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7315759"/>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4425009"/>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07281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399764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570802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806446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2/19/2024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319527"/>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1337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5118073"/>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447942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027598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770001"/>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ransition spd="slow">
    <p:wipe/>
  </p:transition>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2" y="-14278"/>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1552569" y="1299105"/>
            <a:ext cx="8548688" cy="2068509"/>
          </a:xfrm>
          <a:solidFill>
            <a:schemeClr val="tx2">
              <a:lumMod val="50000"/>
            </a:schemeClr>
          </a:solidFill>
        </p:spPr>
        <p:txBody>
          <a:bodyPr>
            <a:normAutofit/>
          </a:bodyPr>
          <a:lstStyle/>
          <a:p>
            <a:pPr algn="ctr"/>
            <a:r>
              <a:rPr lang="en-US" sz="6000" b="1" dirty="0">
                <a:latin typeface="Aptos Narrow" panose="020B0004020202020204" pitchFamily="34" charset="0"/>
              </a:rPr>
              <a:t>Information SECURITY</a:t>
            </a:r>
            <a:r>
              <a:rPr lang="en-US" sz="6000" b="1" dirty="0"/>
              <a:t> implementation</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24137" y="3459159"/>
            <a:ext cx="6857999" cy="953029"/>
          </a:xfrm>
        </p:spPr>
        <p:txBody>
          <a:bodyPr>
            <a:normAutofit/>
          </a:bodyPr>
          <a:lstStyle/>
          <a:p>
            <a:pPr algn="ctr"/>
            <a:r>
              <a:rPr lang="en-US" sz="4000" b="1" dirty="0">
                <a:solidFill>
                  <a:schemeClr val="tx1"/>
                </a:solidFill>
              </a:rPr>
              <a:t>ITE 193</a:t>
            </a:r>
            <a:endParaRPr lang="en-US" b="1" dirty="0">
              <a:solidFill>
                <a:schemeClr val="tx1"/>
              </a:solidFill>
            </a:endParaRPr>
          </a:p>
        </p:txBody>
      </p:sp>
    </p:spTree>
    <p:extLst>
      <p:ext uri="{BB962C8B-B14F-4D97-AF65-F5344CB8AC3E}">
        <p14:creationId xmlns:p14="http://schemas.microsoft.com/office/powerpoint/2010/main" val="133719220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E1C8E5-5596-EC0C-52C3-04A9FC9AD497}"/>
              </a:ext>
            </a:extLst>
          </p:cNvPr>
          <p:cNvPicPr>
            <a:picLocks noChangeAspect="1"/>
          </p:cNvPicPr>
          <p:nvPr/>
        </p:nvPicPr>
        <p:blipFill>
          <a:blip r:embed="rId3"/>
          <a:stretch>
            <a:fillRect/>
          </a:stretch>
        </p:blipFill>
        <p:spPr>
          <a:xfrm>
            <a:off x="1300160" y="264205"/>
            <a:ext cx="9905998" cy="619374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52326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CA261-C834-A655-DCD9-29B89D407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66AEEE-FEF1-DE21-B993-6DF5D6F0F85C}"/>
              </a:ext>
            </a:extLst>
          </p:cNvPr>
          <p:cNvSpPr>
            <a:spLocks noGrp="1"/>
          </p:cNvSpPr>
          <p:nvPr>
            <p:ph type="title"/>
          </p:nvPr>
        </p:nvSpPr>
        <p:spPr>
          <a:xfrm>
            <a:off x="1112837" y="118454"/>
            <a:ext cx="9905998" cy="1478570"/>
          </a:xfrm>
        </p:spPr>
        <p:txBody>
          <a:bodyPr>
            <a:normAutofit/>
          </a:bodyPr>
          <a:lstStyle/>
          <a:p>
            <a:pPr algn="ctr"/>
            <a:r>
              <a:rPr lang="en-PH" sz="4000" b="1" dirty="0">
                <a:solidFill>
                  <a:schemeClr val="accent5">
                    <a:lumMod val="60000"/>
                    <a:lumOff val="40000"/>
                  </a:schemeClr>
                </a:solidFill>
              </a:rPr>
              <a:t>The systems development life cycle (SDLC)</a:t>
            </a:r>
          </a:p>
        </p:txBody>
      </p:sp>
      <p:sp>
        <p:nvSpPr>
          <p:cNvPr id="3" name="Content Placeholder 2">
            <a:extLst>
              <a:ext uri="{FF2B5EF4-FFF2-40B4-BE49-F238E27FC236}">
                <a16:creationId xmlns:a16="http://schemas.microsoft.com/office/drawing/2014/main" id="{A01BCC25-69CF-71BF-397B-BEB294774FAA}"/>
              </a:ext>
            </a:extLst>
          </p:cNvPr>
          <p:cNvSpPr>
            <a:spLocks noGrp="1"/>
          </p:cNvSpPr>
          <p:nvPr>
            <p:ph idx="1"/>
          </p:nvPr>
        </p:nvSpPr>
        <p:spPr>
          <a:xfrm>
            <a:off x="1141412" y="1554160"/>
            <a:ext cx="9905999" cy="4237041"/>
          </a:xfrm>
        </p:spPr>
        <p:txBody>
          <a:bodyPr>
            <a:normAutofit lnSpcReduction="10000"/>
          </a:bodyPr>
          <a:lstStyle/>
          <a:p>
            <a:pPr algn="just">
              <a:buFont typeface="Wingdings" panose="05000000000000000000" pitchFamily="2" charset="2"/>
              <a:buChar char="q"/>
            </a:pPr>
            <a:r>
              <a:rPr lang="en-US" sz="2800" dirty="0"/>
              <a:t>Information security must be managed in a manner similar to any other major system implemented in an organization. One approach for implementing an information security system in an organization with little or no formal security in place is to use a variation of the </a:t>
            </a:r>
            <a:r>
              <a:rPr lang="en-US" sz="2800" b="1" u="sng" dirty="0">
                <a:solidFill>
                  <a:srgbClr val="FFFF00"/>
                </a:solidFill>
              </a:rPr>
              <a:t>systems development life cycle (SDLC)</a:t>
            </a:r>
            <a:r>
              <a:rPr lang="en-US" sz="2800" dirty="0">
                <a:solidFill>
                  <a:srgbClr val="FFFF00"/>
                </a:solidFill>
              </a:rPr>
              <a:t>: </a:t>
            </a:r>
            <a:r>
              <a:rPr lang="en-US" sz="2800" dirty="0"/>
              <a:t>the </a:t>
            </a:r>
            <a:r>
              <a:rPr lang="en-US" sz="2800" b="1" u="sng" dirty="0">
                <a:solidFill>
                  <a:srgbClr val="FFC000"/>
                </a:solidFill>
              </a:rPr>
              <a:t>security systems development life cycle (</a:t>
            </a:r>
            <a:r>
              <a:rPr lang="en-US" sz="2800" b="1" u="sng" dirty="0" err="1">
                <a:solidFill>
                  <a:srgbClr val="FFC000"/>
                </a:solidFill>
              </a:rPr>
              <a:t>SecSDLC</a:t>
            </a:r>
            <a:r>
              <a:rPr lang="en-US" sz="2800" b="1" u="sng" dirty="0">
                <a:solidFill>
                  <a:srgbClr val="FFC000"/>
                </a:solidFill>
              </a:rPr>
              <a:t>)</a:t>
            </a:r>
            <a:r>
              <a:rPr lang="en-US" sz="2800" dirty="0"/>
              <a:t>. </a:t>
            </a:r>
          </a:p>
          <a:p>
            <a:pPr algn="just">
              <a:buFont typeface="Wingdings" panose="05000000000000000000" pitchFamily="2" charset="2"/>
              <a:buChar char="q"/>
            </a:pPr>
            <a:r>
              <a:rPr lang="en-US" sz="2800" dirty="0"/>
              <a:t>To understand a security systems development life cycle, you must first understand the basics of the method upon which it is based.</a:t>
            </a:r>
            <a:endParaRPr lang="en-US" sz="3600" dirty="0"/>
          </a:p>
        </p:txBody>
      </p:sp>
    </p:spTree>
    <p:extLst>
      <p:ext uri="{BB962C8B-B14F-4D97-AF65-F5344CB8AC3E}">
        <p14:creationId xmlns:p14="http://schemas.microsoft.com/office/powerpoint/2010/main" val="18829808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1079-8AE1-8DC3-45D7-847ED91800BA}"/>
              </a:ext>
            </a:extLst>
          </p:cNvPr>
          <p:cNvSpPr>
            <a:spLocks noGrp="1"/>
          </p:cNvSpPr>
          <p:nvPr>
            <p:ph type="title"/>
          </p:nvPr>
        </p:nvSpPr>
        <p:spPr>
          <a:xfrm>
            <a:off x="1114519" y="309237"/>
            <a:ext cx="9905998" cy="1478570"/>
          </a:xfrm>
        </p:spPr>
        <p:txBody>
          <a:bodyPr>
            <a:normAutofit/>
          </a:bodyPr>
          <a:lstStyle/>
          <a:p>
            <a:pPr algn="ctr"/>
            <a:r>
              <a:rPr lang="en-PH" sz="4400" b="1" dirty="0"/>
              <a:t>Methodology and phases</a:t>
            </a:r>
          </a:p>
        </p:txBody>
      </p:sp>
      <p:sp>
        <p:nvSpPr>
          <p:cNvPr id="3" name="Content Placeholder 2">
            <a:extLst>
              <a:ext uri="{FF2B5EF4-FFF2-40B4-BE49-F238E27FC236}">
                <a16:creationId xmlns:a16="http://schemas.microsoft.com/office/drawing/2014/main" id="{ED601F5E-CA4F-062E-6DF4-A3B424030A13}"/>
              </a:ext>
            </a:extLst>
          </p:cNvPr>
          <p:cNvSpPr>
            <a:spLocks noGrp="1"/>
          </p:cNvSpPr>
          <p:nvPr>
            <p:ph idx="1"/>
          </p:nvPr>
        </p:nvSpPr>
        <p:spPr>
          <a:xfrm>
            <a:off x="900953" y="1832630"/>
            <a:ext cx="10321270" cy="3541714"/>
          </a:xfrm>
        </p:spPr>
        <p:txBody>
          <a:bodyPr>
            <a:normAutofit lnSpcReduction="10000"/>
          </a:bodyPr>
          <a:lstStyle/>
          <a:p>
            <a:pPr algn="just"/>
            <a:r>
              <a:rPr lang="en-US" dirty="0"/>
              <a:t>The </a:t>
            </a:r>
            <a:r>
              <a:rPr lang="en-US" b="1" dirty="0"/>
              <a:t>systems development life cycle (SDLC) </a:t>
            </a:r>
            <a:r>
              <a:rPr lang="en-US" dirty="0"/>
              <a:t>is a methodology for the design and implementation of an information system. </a:t>
            </a:r>
          </a:p>
          <a:p>
            <a:pPr algn="just"/>
            <a:r>
              <a:rPr lang="en-US" dirty="0"/>
              <a:t>A </a:t>
            </a:r>
            <a:r>
              <a:rPr lang="en-US" b="1" dirty="0"/>
              <a:t>methodology</a:t>
            </a:r>
            <a:r>
              <a:rPr lang="en-US" dirty="0"/>
              <a:t> is a formal approach to solving a problem by means of a structured sequence of procedures. Using a methodology ensures a rigorous process with a clearly defined goal and increases the probability of success. Once a methodology has been adopted, the key milestones are established and a team of individuals is selected and made accountable for accomplishing the project goals.</a:t>
            </a:r>
            <a:endParaRPr lang="en-PH" dirty="0"/>
          </a:p>
        </p:txBody>
      </p:sp>
    </p:spTree>
    <p:extLst>
      <p:ext uri="{BB962C8B-B14F-4D97-AF65-F5344CB8AC3E}">
        <p14:creationId xmlns:p14="http://schemas.microsoft.com/office/powerpoint/2010/main" val="24268246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00F8D-34D8-B6EF-1D61-189E83A23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57B40-A502-8145-AD3A-862534F37ECE}"/>
              </a:ext>
            </a:extLst>
          </p:cNvPr>
          <p:cNvSpPr>
            <a:spLocks noGrp="1"/>
          </p:cNvSpPr>
          <p:nvPr>
            <p:ph type="title"/>
          </p:nvPr>
        </p:nvSpPr>
        <p:spPr>
          <a:xfrm>
            <a:off x="1114519" y="309237"/>
            <a:ext cx="9905998" cy="1478570"/>
          </a:xfrm>
        </p:spPr>
        <p:txBody>
          <a:bodyPr>
            <a:normAutofit/>
          </a:bodyPr>
          <a:lstStyle/>
          <a:p>
            <a:pPr algn="ctr"/>
            <a:r>
              <a:rPr lang="en-PH" sz="4400" b="1" dirty="0"/>
              <a:t>Methodology and phases</a:t>
            </a:r>
          </a:p>
        </p:txBody>
      </p:sp>
      <p:sp>
        <p:nvSpPr>
          <p:cNvPr id="3" name="Content Placeholder 2">
            <a:extLst>
              <a:ext uri="{FF2B5EF4-FFF2-40B4-BE49-F238E27FC236}">
                <a16:creationId xmlns:a16="http://schemas.microsoft.com/office/drawing/2014/main" id="{E428668F-4AC6-5A41-FB14-770DBF14383D}"/>
              </a:ext>
            </a:extLst>
          </p:cNvPr>
          <p:cNvSpPr>
            <a:spLocks noGrp="1"/>
          </p:cNvSpPr>
          <p:nvPr>
            <p:ph idx="1"/>
          </p:nvPr>
        </p:nvSpPr>
        <p:spPr>
          <a:xfrm>
            <a:off x="900953" y="1832630"/>
            <a:ext cx="10321270" cy="3541714"/>
          </a:xfrm>
        </p:spPr>
        <p:txBody>
          <a:bodyPr>
            <a:normAutofit/>
          </a:bodyPr>
          <a:lstStyle/>
          <a:p>
            <a:pPr algn="just"/>
            <a:r>
              <a:rPr lang="en-US" dirty="0"/>
              <a:t>The traditional SDLC consists of six general phases. If you have taken a system analysis and design course, you may have been exposed to a model consisting of a different number of phases. SDLC models range from having three to twelve phases, all of which have been mapped into the six presented here. </a:t>
            </a:r>
          </a:p>
          <a:p>
            <a:pPr algn="just"/>
            <a:r>
              <a:rPr lang="en-US" dirty="0"/>
              <a:t>The </a:t>
            </a:r>
            <a:r>
              <a:rPr lang="en-US" b="1" dirty="0"/>
              <a:t>waterfall model </a:t>
            </a:r>
            <a:r>
              <a:rPr lang="en-US" dirty="0"/>
              <a:t>pictured in Figure 1-10 illustrates that each phase begins with the results and information gained from the previous phase.</a:t>
            </a:r>
            <a:endParaRPr lang="en-PH" dirty="0"/>
          </a:p>
        </p:txBody>
      </p:sp>
    </p:spTree>
    <p:extLst>
      <p:ext uri="{BB962C8B-B14F-4D97-AF65-F5344CB8AC3E}">
        <p14:creationId xmlns:p14="http://schemas.microsoft.com/office/powerpoint/2010/main" val="13559524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87B8B-CBF2-BCB2-385D-4FC68A064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7EFA3-D89F-38EA-CCC9-DB814A5BB421}"/>
              </a:ext>
            </a:extLst>
          </p:cNvPr>
          <p:cNvSpPr>
            <a:spLocks noGrp="1"/>
          </p:cNvSpPr>
          <p:nvPr>
            <p:ph type="title"/>
          </p:nvPr>
        </p:nvSpPr>
        <p:spPr>
          <a:xfrm>
            <a:off x="1114519" y="309237"/>
            <a:ext cx="9905998" cy="1478570"/>
          </a:xfrm>
        </p:spPr>
        <p:txBody>
          <a:bodyPr>
            <a:normAutofit/>
          </a:bodyPr>
          <a:lstStyle/>
          <a:p>
            <a:pPr algn="ctr"/>
            <a:r>
              <a:rPr lang="en-PH" sz="4400" b="1" dirty="0"/>
              <a:t>Methodology and phases:</a:t>
            </a:r>
            <a:br>
              <a:rPr lang="en-PH" sz="4400" b="1" dirty="0"/>
            </a:br>
            <a:r>
              <a:rPr lang="en-PH" sz="4400" b="1" i="1" dirty="0">
                <a:solidFill>
                  <a:srgbClr val="FFC000"/>
                </a:solidFill>
              </a:rPr>
              <a:t>the Waterfall model</a:t>
            </a:r>
          </a:p>
        </p:txBody>
      </p:sp>
      <p:pic>
        <p:nvPicPr>
          <p:cNvPr id="5" name="Content Placeholder 4">
            <a:extLst>
              <a:ext uri="{FF2B5EF4-FFF2-40B4-BE49-F238E27FC236}">
                <a16:creationId xmlns:a16="http://schemas.microsoft.com/office/drawing/2014/main" id="{93264529-44D5-050D-BC85-777709ED283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892205" y="1760912"/>
            <a:ext cx="8327558" cy="47687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03585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A671-2A6E-EAD5-79B9-9E3983E5B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F4510-8007-2FEB-5563-9781212EEAFB}"/>
              </a:ext>
            </a:extLst>
          </p:cNvPr>
          <p:cNvSpPr>
            <a:spLocks noGrp="1"/>
          </p:cNvSpPr>
          <p:nvPr>
            <p:ph type="title"/>
          </p:nvPr>
        </p:nvSpPr>
        <p:spPr>
          <a:xfrm>
            <a:off x="1114519" y="309237"/>
            <a:ext cx="9905998" cy="1478570"/>
          </a:xfrm>
        </p:spPr>
        <p:txBody>
          <a:bodyPr>
            <a:normAutofit/>
          </a:bodyPr>
          <a:lstStyle/>
          <a:p>
            <a:pPr algn="ctr"/>
            <a:r>
              <a:rPr lang="en-PH" sz="4400" b="1" i="1" dirty="0">
                <a:solidFill>
                  <a:srgbClr val="FFC000"/>
                </a:solidFill>
              </a:rPr>
              <a:t>Waterfall model: </a:t>
            </a:r>
            <a:r>
              <a:rPr lang="en-PH" sz="4400" b="1" i="1" dirty="0"/>
              <a:t>investigation</a:t>
            </a:r>
          </a:p>
        </p:txBody>
      </p:sp>
      <p:sp>
        <p:nvSpPr>
          <p:cNvPr id="4" name="Content Placeholder 3">
            <a:extLst>
              <a:ext uri="{FF2B5EF4-FFF2-40B4-BE49-F238E27FC236}">
                <a16:creationId xmlns:a16="http://schemas.microsoft.com/office/drawing/2014/main" id="{BBA4FA75-F331-53D3-D0B6-8BC00D62B8EA}"/>
              </a:ext>
            </a:extLst>
          </p:cNvPr>
          <p:cNvSpPr>
            <a:spLocks noGrp="1"/>
          </p:cNvSpPr>
          <p:nvPr>
            <p:ph idx="1"/>
          </p:nvPr>
        </p:nvSpPr>
        <p:spPr>
          <a:xfrm>
            <a:off x="1141412" y="1680882"/>
            <a:ext cx="10207906" cy="4110319"/>
          </a:xfrm>
        </p:spPr>
        <p:txBody>
          <a:bodyPr>
            <a:normAutofit/>
          </a:bodyPr>
          <a:lstStyle/>
          <a:p>
            <a:pPr algn="just"/>
            <a:r>
              <a:rPr lang="en-US" dirty="0"/>
              <a:t>The first phase, </a:t>
            </a:r>
            <a:r>
              <a:rPr lang="en-US" b="1" dirty="0"/>
              <a:t>investigation</a:t>
            </a:r>
            <a:r>
              <a:rPr lang="en-US" dirty="0"/>
              <a:t>, is the most important. What problem is the system being developed to solve? The investigation phase begins with an examination of the event or plan that initiates the process. During the investigation phase, the objectives, constraints, and scope of the project are specified. A preliminary cost-benefit analysis evaluates the perceived benefits and the appropriate levels of cost for those benefits. At the conclusion of this phase, and at every phase following, a </a:t>
            </a:r>
            <a:r>
              <a:rPr lang="en-US" sz="2800" b="1" dirty="0"/>
              <a:t>feasibility analysis</a:t>
            </a:r>
            <a:r>
              <a:rPr lang="en-US" dirty="0"/>
              <a:t> assesses the economic, technical, and behavioral feasibilities of the process and ensures that implementation is worth the organization’s time and effort.</a:t>
            </a:r>
            <a:endParaRPr lang="en-PH" dirty="0"/>
          </a:p>
        </p:txBody>
      </p:sp>
    </p:spTree>
    <p:extLst>
      <p:ext uri="{BB962C8B-B14F-4D97-AF65-F5344CB8AC3E}">
        <p14:creationId xmlns:p14="http://schemas.microsoft.com/office/powerpoint/2010/main" val="38586814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69157-3441-1064-6A26-30DEE03807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2CF2F-9EDA-FDED-551C-873308FE8628}"/>
              </a:ext>
            </a:extLst>
          </p:cNvPr>
          <p:cNvSpPr>
            <a:spLocks noGrp="1"/>
          </p:cNvSpPr>
          <p:nvPr>
            <p:ph type="title"/>
          </p:nvPr>
        </p:nvSpPr>
        <p:spPr>
          <a:xfrm>
            <a:off x="1114519" y="309237"/>
            <a:ext cx="9905998" cy="1478570"/>
          </a:xfrm>
        </p:spPr>
        <p:txBody>
          <a:bodyPr>
            <a:normAutofit/>
          </a:bodyPr>
          <a:lstStyle/>
          <a:p>
            <a:pPr algn="ctr"/>
            <a:r>
              <a:rPr lang="en-PH" sz="4400" b="1" i="1" dirty="0">
                <a:solidFill>
                  <a:srgbClr val="FFC000"/>
                </a:solidFill>
              </a:rPr>
              <a:t>Waterfall model: </a:t>
            </a:r>
            <a:r>
              <a:rPr lang="en-PH" sz="4400" b="1" i="1" dirty="0">
                <a:solidFill>
                  <a:schemeClr val="accent5">
                    <a:lumMod val="40000"/>
                    <a:lumOff val="60000"/>
                  </a:schemeClr>
                </a:solidFill>
              </a:rPr>
              <a:t>ANALYSIS</a:t>
            </a:r>
          </a:p>
        </p:txBody>
      </p:sp>
      <p:sp>
        <p:nvSpPr>
          <p:cNvPr id="4" name="Content Placeholder 3">
            <a:extLst>
              <a:ext uri="{FF2B5EF4-FFF2-40B4-BE49-F238E27FC236}">
                <a16:creationId xmlns:a16="http://schemas.microsoft.com/office/drawing/2014/main" id="{EDA31B2F-D692-83B2-2AD1-96858A314FCF}"/>
              </a:ext>
            </a:extLst>
          </p:cNvPr>
          <p:cNvSpPr>
            <a:spLocks noGrp="1"/>
          </p:cNvSpPr>
          <p:nvPr>
            <p:ph idx="1"/>
          </p:nvPr>
        </p:nvSpPr>
        <p:spPr>
          <a:xfrm>
            <a:off x="1141412" y="1680882"/>
            <a:ext cx="10207906" cy="4110319"/>
          </a:xfrm>
        </p:spPr>
        <p:txBody>
          <a:bodyPr>
            <a:normAutofit/>
          </a:bodyPr>
          <a:lstStyle/>
          <a:p>
            <a:pPr algn="just"/>
            <a:r>
              <a:rPr lang="en-US" sz="2800" dirty="0"/>
              <a:t>The analysis phase begins with the information gained during the investigation phase. This phase consists primarily of assessments of the organization, its current systems, and its capability to support the proposed systems. Analysts begin by determining what the new system is expected to do and how it will interact with existing systems. This phase ends with the documentation of the findings and an update of the feasibility analysis.</a:t>
            </a:r>
            <a:endParaRPr lang="en-PH" sz="2800" dirty="0"/>
          </a:p>
        </p:txBody>
      </p:sp>
    </p:spTree>
    <p:extLst>
      <p:ext uri="{BB962C8B-B14F-4D97-AF65-F5344CB8AC3E}">
        <p14:creationId xmlns:p14="http://schemas.microsoft.com/office/powerpoint/2010/main" val="11434551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9CFA4-ECA7-7636-EE75-E1527B647F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6DB203-6DC9-3FDB-3331-60221A85859B}"/>
              </a:ext>
            </a:extLst>
          </p:cNvPr>
          <p:cNvSpPr>
            <a:spLocks noGrp="1"/>
          </p:cNvSpPr>
          <p:nvPr>
            <p:ph type="title"/>
          </p:nvPr>
        </p:nvSpPr>
        <p:spPr>
          <a:xfrm>
            <a:off x="1114519" y="309237"/>
            <a:ext cx="9905998" cy="1478570"/>
          </a:xfrm>
        </p:spPr>
        <p:txBody>
          <a:bodyPr>
            <a:normAutofit/>
          </a:bodyPr>
          <a:lstStyle/>
          <a:p>
            <a:pPr algn="ctr"/>
            <a:r>
              <a:rPr lang="en-PH" sz="4400" b="1" i="1" dirty="0">
                <a:solidFill>
                  <a:srgbClr val="FFC000"/>
                </a:solidFill>
              </a:rPr>
              <a:t>Waterfall model: </a:t>
            </a:r>
            <a:r>
              <a:rPr lang="en-PH" sz="4400" b="1" i="1" dirty="0">
                <a:solidFill>
                  <a:schemeClr val="accent6">
                    <a:lumMod val="60000"/>
                    <a:lumOff val="40000"/>
                  </a:schemeClr>
                </a:solidFill>
              </a:rPr>
              <a:t>LOGICAL DESIGN</a:t>
            </a:r>
          </a:p>
        </p:txBody>
      </p:sp>
      <p:sp>
        <p:nvSpPr>
          <p:cNvPr id="4" name="Content Placeholder 3">
            <a:extLst>
              <a:ext uri="{FF2B5EF4-FFF2-40B4-BE49-F238E27FC236}">
                <a16:creationId xmlns:a16="http://schemas.microsoft.com/office/drawing/2014/main" id="{0641E1AB-AF80-A651-E53F-C60803A5EC8F}"/>
              </a:ext>
            </a:extLst>
          </p:cNvPr>
          <p:cNvSpPr>
            <a:spLocks noGrp="1"/>
          </p:cNvSpPr>
          <p:nvPr>
            <p:ph idx="1"/>
          </p:nvPr>
        </p:nvSpPr>
        <p:spPr>
          <a:xfrm>
            <a:off x="1141412" y="1680882"/>
            <a:ext cx="10207906" cy="4110319"/>
          </a:xfrm>
        </p:spPr>
        <p:txBody>
          <a:bodyPr>
            <a:normAutofit/>
          </a:bodyPr>
          <a:lstStyle/>
          <a:p>
            <a:pPr algn="just"/>
            <a:r>
              <a:rPr lang="en-US" sz="2000" dirty="0"/>
              <a:t>In the logical design phase, the information gained from the analysis phase is used to begin creating a systems solution for a business problem. In any systems solution, it is imperative that the first and driving factor is the business need. Based on the business need, applications are selected to provide needed services, and then data support and structures capable of providing the needed inputs are chosen. Finally, based on all of the above, specific technologies to implement the physical solution are determined. </a:t>
            </a:r>
          </a:p>
          <a:p>
            <a:pPr algn="just"/>
            <a:r>
              <a:rPr lang="en-US" sz="2000" dirty="0"/>
              <a:t>The logical design is, therefore, the</a:t>
            </a:r>
            <a:r>
              <a:rPr lang="en-US" sz="2000" b="1" dirty="0"/>
              <a:t> </a:t>
            </a:r>
            <a:r>
              <a:rPr lang="en-US" b="1" dirty="0">
                <a:solidFill>
                  <a:srgbClr val="FFFF66"/>
                </a:solidFill>
              </a:rPr>
              <a:t>blue print for the desired solution</a:t>
            </a:r>
            <a:r>
              <a:rPr lang="en-US" sz="2000" dirty="0"/>
              <a:t>. The logical design is implementation independent, meaning that it contains no reference to specific technologies, vendors, or products. It addresses, instead, how the proposed system will solve the problem at hand. </a:t>
            </a:r>
          </a:p>
          <a:p>
            <a:pPr marL="0" indent="0" algn="just">
              <a:buNone/>
            </a:pPr>
            <a:endParaRPr lang="en-PH" sz="2800" dirty="0"/>
          </a:p>
        </p:txBody>
      </p:sp>
    </p:spTree>
    <p:extLst>
      <p:ext uri="{BB962C8B-B14F-4D97-AF65-F5344CB8AC3E}">
        <p14:creationId xmlns:p14="http://schemas.microsoft.com/office/powerpoint/2010/main" val="39474830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D1537-6730-6561-2D93-03519D2C8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D4077B-9B81-2495-AFC0-BB11BF22E6EE}"/>
              </a:ext>
            </a:extLst>
          </p:cNvPr>
          <p:cNvSpPr>
            <a:spLocks noGrp="1"/>
          </p:cNvSpPr>
          <p:nvPr>
            <p:ph type="title"/>
          </p:nvPr>
        </p:nvSpPr>
        <p:spPr>
          <a:xfrm>
            <a:off x="1114519" y="309237"/>
            <a:ext cx="9905998" cy="1478570"/>
          </a:xfrm>
        </p:spPr>
        <p:txBody>
          <a:bodyPr>
            <a:normAutofit/>
          </a:bodyPr>
          <a:lstStyle/>
          <a:p>
            <a:pPr algn="ctr"/>
            <a:r>
              <a:rPr lang="en-PH" sz="4400" b="1" i="1" dirty="0">
                <a:solidFill>
                  <a:srgbClr val="FFC000"/>
                </a:solidFill>
              </a:rPr>
              <a:t>Waterfall model: </a:t>
            </a:r>
            <a:r>
              <a:rPr lang="en-PH" sz="4400" b="1" i="1" dirty="0">
                <a:solidFill>
                  <a:schemeClr val="accent6">
                    <a:lumMod val="60000"/>
                    <a:lumOff val="40000"/>
                  </a:schemeClr>
                </a:solidFill>
              </a:rPr>
              <a:t>LOGICAL DESIGN</a:t>
            </a:r>
          </a:p>
        </p:txBody>
      </p:sp>
      <p:sp>
        <p:nvSpPr>
          <p:cNvPr id="4" name="Content Placeholder 3">
            <a:extLst>
              <a:ext uri="{FF2B5EF4-FFF2-40B4-BE49-F238E27FC236}">
                <a16:creationId xmlns:a16="http://schemas.microsoft.com/office/drawing/2014/main" id="{8ADB721F-8E22-49B0-1F62-40DF00723C72}"/>
              </a:ext>
            </a:extLst>
          </p:cNvPr>
          <p:cNvSpPr>
            <a:spLocks noGrp="1"/>
          </p:cNvSpPr>
          <p:nvPr>
            <p:ph idx="1"/>
          </p:nvPr>
        </p:nvSpPr>
        <p:spPr>
          <a:xfrm>
            <a:off x="1141412" y="1680882"/>
            <a:ext cx="10207906" cy="4110319"/>
          </a:xfrm>
        </p:spPr>
        <p:txBody>
          <a:bodyPr>
            <a:normAutofit/>
          </a:bodyPr>
          <a:lstStyle/>
          <a:p>
            <a:pPr algn="just"/>
            <a:r>
              <a:rPr lang="en-US" sz="2800" dirty="0"/>
              <a:t>In this stage, analysts generate a number of alternative solutions, each with corresponding strengths and weaknesses, and costs and benefits, allowing for a general comparison of available options. At the end of this phase, another feasibility analysis is performed.</a:t>
            </a:r>
            <a:endParaRPr lang="en-PH" sz="3600" dirty="0"/>
          </a:p>
        </p:txBody>
      </p:sp>
    </p:spTree>
    <p:extLst>
      <p:ext uri="{BB962C8B-B14F-4D97-AF65-F5344CB8AC3E}">
        <p14:creationId xmlns:p14="http://schemas.microsoft.com/office/powerpoint/2010/main" val="42633582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351EE-56FD-611D-E79E-8F145447A0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81F5A-6427-4BF3-C60D-B2FE380E476D}"/>
              </a:ext>
            </a:extLst>
          </p:cNvPr>
          <p:cNvSpPr>
            <a:spLocks noGrp="1"/>
          </p:cNvSpPr>
          <p:nvPr>
            <p:ph type="title"/>
          </p:nvPr>
        </p:nvSpPr>
        <p:spPr>
          <a:xfrm>
            <a:off x="1114519" y="309237"/>
            <a:ext cx="9905998" cy="1478570"/>
          </a:xfrm>
        </p:spPr>
        <p:txBody>
          <a:bodyPr>
            <a:normAutofit/>
          </a:bodyPr>
          <a:lstStyle/>
          <a:p>
            <a:pPr algn="ctr"/>
            <a:r>
              <a:rPr lang="en-PH" sz="4400" b="1" i="1" dirty="0">
                <a:solidFill>
                  <a:srgbClr val="FFC000"/>
                </a:solidFill>
              </a:rPr>
              <a:t>Waterfall model: </a:t>
            </a:r>
            <a:r>
              <a:rPr lang="en-PH" sz="4400" b="1" i="1" dirty="0">
                <a:solidFill>
                  <a:schemeClr val="accent5">
                    <a:lumMod val="40000"/>
                    <a:lumOff val="60000"/>
                  </a:schemeClr>
                </a:solidFill>
              </a:rPr>
              <a:t>Physical DESIGN</a:t>
            </a:r>
          </a:p>
        </p:txBody>
      </p:sp>
      <p:sp>
        <p:nvSpPr>
          <p:cNvPr id="4" name="Content Placeholder 3">
            <a:extLst>
              <a:ext uri="{FF2B5EF4-FFF2-40B4-BE49-F238E27FC236}">
                <a16:creationId xmlns:a16="http://schemas.microsoft.com/office/drawing/2014/main" id="{B61C715F-9343-66EC-0177-70E8474E4F7B}"/>
              </a:ext>
            </a:extLst>
          </p:cNvPr>
          <p:cNvSpPr>
            <a:spLocks noGrp="1"/>
          </p:cNvSpPr>
          <p:nvPr>
            <p:ph idx="1"/>
          </p:nvPr>
        </p:nvSpPr>
        <p:spPr>
          <a:xfrm>
            <a:off x="1141412" y="1680882"/>
            <a:ext cx="10207906" cy="4110319"/>
          </a:xfrm>
        </p:spPr>
        <p:txBody>
          <a:bodyPr>
            <a:normAutofit/>
          </a:bodyPr>
          <a:lstStyle/>
          <a:p>
            <a:pPr algn="just"/>
            <a:r>
              <a:rPr lang="en-US" sz="2800" dirty="0"/>
              <a:t>During the physical design phase, specific technologies are selected to support the alternatives identified and evaluated in the logical design. The selected components are evaluated based on a make-or-buy decision (develop the components in-house or purchase them from a vendor). Final designs integrate various components and technologies. After yet another feasibility analysis, the entire solution is presented to the organizational management for approval.</a:t>
            </a:r>
            <a:endParaRPr lang="en-PH" sz="4400" dirty="0"/>
          </a:p>
        </p:txBody>
      </p:sp>
    </p:spTree>
    <p:extLst>
      <p:ext uri="{BB962C8B-B14F-4D97-AF65-F5344CB8AC3E}">
        <p14:creationId xmlns:p14="http://schemas.microsoft.com/office/powerpoint/2010/main" val="19116633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t="-1" r="59640" b="-1"/>
          <a:stretch/>
        </p:blipFill>
        <p:spPr>
          <a:xfrm>
            <a:off x="-5596" y="10"/>
            <a:ext cx="2377322"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568389" y="26844"/>
            <a:ext cx="8615363" cy="1478570"/>
          </a:xfrm>
        </p:spPr>
        <p:txBody>
          <a:bodyPr>
            <a:normAutofit/>
          </a:bodyPr>
          <a:lstStyle/>
          <a:p>
            <a:r>
              <a:rPr lang="en-US" b="1" dirty="0"/>
              <a:t>Balancing </a:t>
            </a:r>
            <a:r>
              <a:rPr lang="en-US" sz="4000" b="1" dirty="0">
                <a:solidFill>
                  <a:srgbClr val="FFFF99"/>
                </a:solidFill>
              </a:rPr>
              <a:t>information</a:t>
            </a:r>
            <a:br>
              <a:rPr lang="en-US" sz="4000" b="1" dirty="0">
                <a:solidFill>
                  <a:srgbClr val="FFFF99"/>
                </a:solidFill>
              </a:rPr>
            </a:br>
            <a:r>
              <a:rPr lang="en-US" sz="4000" b="1" dirty="0">
                <a:solidFill>
                  <a:srgbClr val="FFFF99"/>
                </a:solidFill>
              </a:rPr>
              <a:t> security</a:t>
            </a:r>
            <a:r>
              <a:rPr lang="en-US" sz="4000" b="1" dirty="0"/>
              <a:t> &amp; </a:t>
            </a:r>
            <a:r>
              <a:rPr lang="en-US" sz="4000" b="1" dirty="0">
                <a:solidFill>
                  <a:srgbClr val="FFFF00"/>
                </a:solidFill>
              </a:rPr>
              <a:t>access</a:t>
            </a:r>
            <a:endParaRPr lang="en-US" b="1" dirty="0">
              <a:solidFill>
                <a:srgbClr val="FFFF00"/>
              </a:solidFill>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518186" y="1572649"/>
            <a:ext cx="9019390" cy="4787810"/>
          </a:xfrm>
        </p:spPr>
        <p:txBody>
          <a:bodyPr>
            <a:normAutofit lnSpcReduction="10000"/>
          </a:bodyPr>
          <a:lstStyle/>
          <a:p>
            <a:pPr algn="just">
              <a:lnSpc>
                <a:spcPct val="110000"/>
              </a:lnSpc>
            </a:pPr>
            <a:r>
              <a:rPr lang="en-US" dirty="0"/>
              <a:t>Even with the best planning and implementation, it is impossible to obtain perfect information security. Information security cannot be absolute: it is a process, not a goal. It is possible to make a system available to anyone, anywhere, anytime, through any means. However, such unrestricted access poses a danger to the security of the information.</a:t>
            </a:r>
          </a:p>
          <a:p>
            <a:pPr algn="just">
              <a:lnSpc>
                <a:spcPct val="110000"/>
              </a:lnSpc>
            </a:pPr>
            <a:r>
              <a:rPr lang="en-US" sz="2400" dirty="0"/>
              <a:t>On the other hand, a completely secure information system would not allow anyone access. </a:t>
            </a:r>
          </a:p>
          <a:p>
            <a:pPr algn="just">
              <a:lnSpc>
                <a:spcPct val="110000"/>
              </a:lnSpc>
            </a:pPr>
            <a:r>
              <a:rPr lang="en-US" sz="2400" dirty="0"/>
              <a:t>To achieve balance—that is, to operate an information system that satisfies the user and the security professional—</a:t>
            </a:r>
            <a:r>
              <a:rPr lang="en-US" sz="2800" b="1" dirty="0"/>
              <a:t>the security level must allow reasonable access, yet protect against threats. </a:t>
            </a:r>
            <a:endParaRPr lang="en-US" sz="3200" b="1" dirty="0"/>
          </a:p>
        </p:txBody>
      </p:sp>
      <p:pic>
        <p:nvPicPr>
          <p:cNvPr id="1026" name="Picture 2" descr="What is a Security Policy? Definition, Elements, and Examples">
            <a:extLst>
              <a:ext uri="{FF2B5EF4-FFF2-40B4-BE49-F238E27FC236}">
                <a16:creationId xmlns:a16="http://schemas.microsoft.com/office/drawing/2014/main" id="{C2706C57-0EC9-E7FF-4462-1AAEDF9DBA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41" r="21032"/>
          <a:stretch/>
        </p:blipFill>
        <p:spPr bwMode="auto">
          <a:xfrm>
            <a:off x="8585728" y="268941"/>
            <a:ext cx="2830824" cy="1223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48493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755CE-85BC-CB0E-5686-50F0C0B36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16493-730A-3FCE-4A6A-9AD8189D750E}"/>
              </a:ext>
            </a:extLst>
          </p:cNvPr>
          <p:cNvSpPr>
            <a:spLocks noGrp="1"/>
          </p:cNvSpPr>
          <p:nvPr>
            <p:ph type="title"/>
          </p:nvPr>
        </p:nvSpPr>
        <p:spPr>
          <a:xfrm>
            <a:off x="1114519" y="309237"/>
            <a:ext cx="9905998" cy="1478570"/>
          </a:xfrm>
        </p:spPr>
        <p:txBody>
          <a:bodyPr>
            <a:normAutofit/>
          </a:bodyPr>
          <a:lstStyle/>
          <a:p>
            <a:pPr algn="ctr"/>
            <a:r>
              <a:rPr lang="en-PH" sz="4400" b="1" i="1" dirty="0">
                <a:solidFill>
                  <a:srgbClr val="FFC000"/>
                </a:solidFill>
              </a:rPr>
              <a:t>Waterfall model: </a:t>
            </a:r>
            <a:r>
              <a:rPr lang="en-PH" sz="4400" b="1" i="1" dirty="0">
                <a:solidFill>
                  <a:schemeClr val="accent3">
                    <a:lumMod val="40000"/>
                    <a:lumOff val="60000"/>
                  </a:schemeClr>
                </a:solidFill>
              </a:rPr>
              <a:t>Implementation</a:t>
            </a:r>
          </a:p>
        </p:txBody>
      </p:sp>
      <p:sp>
        <p:nvSpPr>
          <p:cNvPr id="4" name="Content Placeholder 3">
            <a:extLst>
              <a:ext uri="{FF2B5EF4-FFF2-40B4-BE49-F238E27FC236}">
                <a16:creationId xmlns:a16="http://schemas.microsoft.com/office/drawing/2014/main" id="{FA1CF86B-7C52-7E36-9812-24801CECFAC8}"/>
              </a:ext>
            </a:extLst>
          </p:cNvPr>
          <p:cNvSpPr>
            <a:spLocks noGrp="1"/>
          </p:cNvSpPr>
          <p:nvPr>
            <p:ph idx="1"/>
          </p:nvPr>
        </p:nvSpPr>
        <p:spPr>
          <a:xfrm>
            <a:off x="1141412" y="1680882"/>
            <a:ext cx="10207906" cy="4110319"/>
          </a:xfrm>
        </p:spPr>
        <p:txBody>
          <a:bodyPr>
            <a:normAutofit fontScale="92500"/>
          </a:bodyPr>
          <a:lstStyle/>
          <a:p>
            <a:pPr algn="just"/>
            <a:r>
              <a:rPr lang="en-US" sz="3200" dirty="0"/>
              <a:t>In the implementation phase, any needed software is created. Components are ordered, received, and tested. Afterward, users are trained and supporting documentation created. Once all components are tested individually, they are installed and tested as a system. Again a feasibility analysis is prepared, and the sponsors are then presented with the system for a performance review and acceptance test.</a:t>
            </a:r>
            <a:endParaRPr lang="en-PH" sz="6000" dirty="0"/>
          </a:p>
        </p:txBody>
      </p:sp>
    </p:spTree>
    <p:extLst>
      <p:ext uri="{BB962C8B-B14F-4D97-AF65-F5344CB8AC3E}">
        <p14:creationId xmlns:p14="http://schemas.microsoft.com/office/powerpoint/2010/main" val="32969553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down)">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66829-61B5-0CD5-8C27-408ED59D6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116AC-E5E0-A2FA-1D77-AB6536F78019}"/>
              </a:ext>
            </a:extLst>
          </p:cNvPr>
          <p:cNvSpPr>
            <a:spLocks noGrp="1"/>
          </p:cNvSpPr>
          <p:nvPr>
            <p:ph type="title"/>
          </p:nvPr>
        </p:nvSpPr>
        <p:spPr>
          <a:xfrm>
            <a:off x="1114519" y="309237"/>
            <a:ext cx="9905998" cy="1478570"/>
          </a:xfrm>
        </p:spPr>
        <p:txBody>
          <a:bodyPr>
            <a:normAutofit/>
          </a:bodyPr>
          <a:lstStyle/>
          <a:p>
            <a:pPr algn="ctr"/>
            <a:r>
              <a:rPr lang="en-PH" sz="4400" b="1" i="1" dirty="0">
                <a:solidFill>
                  <a:srgbClr val="FFC000"/>
                </a:solidFill>
              </a:rPr>
              <a:t>Waterfall model: </a:t>
            </a:r>
            <a:br>
              <a:rPr lang="en-PH" sz="4400" b="1" i="1" dirty="0">
                <a:solidFill>
                  <a:srgbClr val="FFC000"/>
                </a:solidFill>
              </a:rPr>
            </a:br>
            <a:r>
              <a:rPr lang="en-PH" sz="4400" b="1" i="1" dirty="0">
                <a:solidFill>
                  <a:schemeClr val="accent3">
                    <a:lumMod val="40000"/>
                    <a:lumOff val="60000"/>
                  </a:schemeClr>
                </a:solidFill>
              </a:rPr>
              <a:t>Maintenance &amp; change</a:t>
            </a:r>
          </a:p>
        </p:txBody>
      </p:sp>
      <p:sp>
        <p:nvSpPr>
          <p:cNvPr id="4" name="Content Placeholder 3">
            <a:extLst>
              <a:ext uri="{FF2B5EF4-FFF2-40B4-BE49-F238E27FC236}">
                <a16:creationId xmlns:a16="http://schemas.microsoft.com/office/drawing/2014/main" id="{A8EE5D46-100A-CF88-F237-45B861DE635A}"/>
              </a:ext>
            </a:extLst>
          </p:cNvPr>
          <p:cNvSpPr>
            <a:spLocks noGrp="1"/>
          </p:cNvSpPr>
          <p:nvPr>
            <p:ph idx="1"/>
          </p:nvPr>
        </p:nvSpPr>
        <p:spPr>
          <a:xfrm>
            <a:off x="1101071" y="1801905"/>
            <a:ext cx="10207906" cy="4746812"/>
          </a:xfrm>
        </p:spPr>
        <p:txBody>
          <a:bodyPr>
            <a:normAutofit/>
          </a:bodyPr>
          <a:lstStyle/>
          <a:p>
            <a:pPr algn="just"/>
            <a:r>
              <a:rPr lang="en-US" dirty="0"/>
              <a:t>The maintenance and change phase is the longest and most expensive phase of the process. This phase consists of the tasks necessary to support and modify the system for the remainder of its useful life cycle. Even though formal development may conclude during this phase, the life cycle of the project continues until it is determined that the process should begin again from the investigation phase. At periodic points, the system is tested for compliance, and the feasibility of continuance versus discontinuance is evaluated. Upgrades, updates, and patches are managed. </a:t>
            </a:r>
            <a:endParaRPr lang="en-PH" sz="5400" dirty="0"/>
          </a:p>
        </p:txBody>
      </p:sp>
    </p:spTree>
    <p:extLst>
      <p:ext uri="{BB962C8B-B14F-4D97-AF65-F5344CB8AC3E}">
        <p14:creationId xmlns:p14="http://schemas.microsoft.com/office/powerpoint/2010/main" val="2056706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1C03F-75E3-A3AD-2230-9A834B1C1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E1770-5C2B-4EB3-0E60-1CAC63B9CEA1}"/>
              </a:ext>
            </a:extLst>
          </p:cNvPr>
          <p:cNvSpPr>
            <a:spLocks noGrp="1"/>
          </p:cNvSpPr>
          <p:nvPr>
            <p:ph type="title"/>
          </p:nvPr>
        </p:nvSpPr>
        <p:spPr>
          <a:xfrm>
            <a:off x="1114519" y="309237"/>
            <a:ext cx="9905998" cy="1478570"/>
          </a:xfrm>
        </p:spPr>
        <p:txBody>
          <a:bodyPr>
            <a:normAutofit/>
          </a:bodyPr>
          <a:lstStyle/>
          <a:p>
            <a:pPr algn="ctr"/>
            <a:r>
              <a:rPr lang="en-PH" sz="4400" b="1" i="1" dirty="0">
                <a:solidFill>
                  <a:srgbClr val="FFC000"/>
                </a:solidFill>
              </a:rPr>
              <a:t>Waterfall model: </a:t>
            </a:r>
            <a:br>
              <a:rPr lang="en-PH" sz="4400" b="1" i="1" dirty="0">
                <a:solidFill>
                  <a:srgbClr val="FFC000"/>
                </a:solidFill>
              </a:rPr>
            </a:br>
            <a:r>
              <a:rPr lang="en-PH" sz="4400" b="1" i="1" dirty="0">
                <a:solidFill>
                  <a:schemeClr val="accent3">
                    <a:lumMod val="40000"/>
                    <a:lumOff val="60000"/>
                  </a:schemeClr>
                </a:solidFill>
              </a:rPr>
              <a:t>Maintenance &amp; change</a:t>
            </a:r>
          </a:p>
        </p:txBody>
      </p:sp>
      <p:sp>
        <p:nvSpPr>
          <p:cNvPr id="4" name="Content Placeholder 3">
            <a:extLst>
              <a:ext uri="{FF2B5EF4-FFF2-40B4-BE49-F238E27FC236}">
                <a16:creationId xmlns:a16="http://schemas.microsoft.com/office/drawing/2014/main" id="{D93AC140-9661-09F4-1E9E-9B3EBDEE6B4A}"/>
              </a:ext>
            </a:extLst>
          </p:cNvPr>
          <p:cNvSpPr>
            <a:spLocks noGrp="1"/>
          </p:cNvSpPr>
          <p:nvPr>
            <p:ph idx="1"/>
          </p:nvPr>
        </p:nvSpPr>
        <p:spPr>
          <a:xfrm>
            <a:off x="1101071" y="1801905"/>
            <a:ext cx="10207906" cy="4746812"/>
          </a:xfrm>
        </p:spPr>
        <p:txBody>
          <a:bodyPr>
            <a:normAutofit/>
          </a:bodyPr>
          <a:lstStyle/>
          <a:p>
            <a:pPr algn="just"/>
            <a:r>
              <a:rPr lang="en-US" dirty="0"/>
              <a:t>As the needs of the organization change, the systems that support the organization must also change. It is imperative that those who manage the systems, as well as those who support them, continually monitor the effectiveness of the systems in relation to the organization’s environment. When a current system can no longer support the evolving mission of the organization, the project is terminated and a new project is implemented.</a:t>
            </a:r>
            <a:endParaRPr lang="en-PH" sz="5400" dirty="0"/>
          </a:p>
        </p:txBody>
      </p:sp>
    </p:spTree>
    <p:extLst>
      <p:ext uri="{BB962C8B-B14F-4D97-AF65-F5344CB8AC3E}">
        <p14:creationId xmlns:p14="http://schemas.microsoft.com/office/powerpoint/2010/main" val="400695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8847-F8E9-7D1C-7F92-69C913E88157}"/>
              </a:ext>
            </a:extLst>
          </p:cNvPr>
          <p:cNvSpPr>
            <a:spLocks noGrp="1"/>
          </p:cNvSpPr>
          <p:nvPr>
            <p:ph type="title"/>
          </p:nvPr>
        </p:nvSpPr>
        <p:spPr>
          <a:xfrm>
            <a:off x="1141413" y="120979"/>
            <a:ext cx="9905998" cy="1478570"/>
          </a:xfrm>
        </p:spPr>
        <p:txBody>
          <a:bodyPr>
            <a:normAutofit/>
          </a:bodyPr>
          <a:lstStyle/>
          <a:p>
            <a:pPr algn="ctr"/>
            <a:r>
              <a:rPr lang="en-PH" sz="5400" dirty="0"/>
              <a:t>Securing the </a:t>
            </a:r>
            <a:r>
              <a:rPr lang="en-PH" sz="6600" b="1" dirty="0">
                <a:solidFill>
                  <a:srgbClr val="FFFF00"/>
                </a:solidFill>
              </a:rPr>
              <a:t>SDLC</a:t>
            </a:r>
            <a:r>
              <a:rPr lang="en-PH" sz="4000" dirty="0"/>
              <a:t> </a:t>
            </a:r>
          </a:p>
        </p:txBody>
      </p:sp>
      <p:sp>
        <p:nvSpPr>
          <p:cNvPr id="3" name="Content Placeholder 2">
            <a:extLst>
              <a:ext uri="{FF2B5EF4-FFF2-40B4-BE49-F238E27FC236}">
                <a16:creationId xmlns:a16="http://schemas.microsoft.com/office/drawing/2014/main" id="{4D443791-8F25-56ED-476F-11A50EE477CA}"/>
              </a:ext>
            </a:extLst>
          </p:cNvPr>
          <p:cNvSpPr>
            <a:spLocks noGrp="1"/>
          </p:cNvSpPr>
          <p:nvPr>
            <p:ph idx="1"/>
          </p:nvPr>
        </p:nvSpPr>
        <p:spPr>
          <a:xfrm>
            <a:off x="1248988" y="1671266"/>
            <a:ext cx="9905999" cy="3541714"/>
          </a:xfrm>
        </p:spPr>
        <p:txBody>
          <a:bodyPr>
            <a:normAutofit lnSpcReduction="10000"/>
          </a:bodyPr>
          <a:lstStyle/>
          <a:p>
            <a:pPr algn="just"/>
            <a:r>
              <a:rPr lang="en-US" dirty="0"/>
              <a:t>Each of the phases of the SDLC should include consideration of the security of the system being assembled as well as the information it uses. Whether the system is custom and built from scratch, is purchased and then customized, or is commercial off-the-shelf software (COTS), the implementing organization is responsible for ensuring it is used securely. This means that each implementation of a system is secure and does not risk compromising the confidentiality, integrity, and availability of the organization’s information assets. </a:t>
            </a:r>
            <a:endParaRPr lang="en-PH" dirty="0"/>
          </a:p>
        </p:txBody>
      </p:sp>
    </p:spTree>
    <p:extLst>
      <p:ext uri="{BB962C8B-B14F-4D97-AF65-F5344CB8AC3E}">
        <p14:creationId xmlns:p14="http://schemas.microsoft.com/office/powerpoint/2010/main" val="16825981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46C4D-DFDF-1725-868B-765377342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60CDD-5AC4-BD55-4171-3AFFFAA07659}"/>
              </a:ext>
            </a:extLst>
          </p:cNvPr>
          <p:cNvSpPr>
            <a:spLocks noGrp="1"/>
          </p:cNvSpPr>
          <p:nvPr>
            <p:ph type="title"/>
          </p:nvPr>
        </p:nvSpPr>
        <p:spPr>
          <a:xfrm>
            <a:off x="1141413" y="120979"/>
            <a:ext cx="9905998" cy="1478570"/>
          </a:xfrm>
        </p:spPr>
        <p:txBody>
          <a:bodyPr>
            <a:normAutofit/>
          </a:bodyPr>
          <a:lstStyle/>
          <a:p>
            <a:pPr algn="ctr"/>
            <a:r>
              <a:rPr lang="en-PH" sz="5400" dirty="0"/>
              <a:t>Securing the </a:t>
            </a:r>
            <a:r>
              <a:rPr lang="en-PH" sz="6600" b="1" dirty="0">
                <a:solidFill>
                  <a:srgbClr val="FFFF00"/>
                </a:solidFill>
              </a:rPr>
              <a:t>SDLC</a:t>
            </a:r>
            <a:r>
              <a:rPr lang="en-PH" sz="4000" dirty="0"/>
              <a:t> </a:t>
            </a:r>
          </a:p>
        </p:txBody>
      </p:sp>
      <p:sp>
        <p:nvSpPr>
          <p:cNvPr id="3" name="Content Placeholder 2">
            <a:extLst>
              <a:ext uri="{FF2B5EF4-FFF2-40B4-BE49-F238E27FC236}">
                <a16:creationId xmlns:a16="http://schemas.microsoft.com/office/drawing/2014/main" id="{EC541954-4AAE-D973-8BB0-7C963CD80B3B}"/>
              </a:ext>
            </a:extLst>
          </p:cNvPr>
          <p:cNvSpPr>
            <a:spLocks noGrp="1"/>
          </p:cNvSpPr>
          <p:nvPr>
            <p:ph idx="1"/>
          </p:nvPr>
        </p:nvSpPr>
        <p:spPr>
          <a:xfrm>
            <a:off x="1248988" y="1671266"/>
            <a:ext cx="9905999" cy="3541714"/>
          </a:xfrm>
        </p:spPr>
        <p:txBody>
          <a:bodyPr>
            <a:normAutofit/>
          </a:bodyPr>
          <a:lstStyle/>
          <a:p>
            <a:pPr algn="just"/>
            <a:r>
              <a:rPr lang="en-US" dirty="0"/>
              <a:t>The following section, adapted from NIST Special Publication 800-64, rev. 1, provides an overview of the security considerations for each phase of the SDLC.</a:t>
            </a:r>
            <a:endParaRPr lang="en-PH" dirty="0"/>
          </a:p>
        </p:txBody>
      </p:sp>
      <p:sp>
        <p:nvSpPr>
          <p:cNvPr id="4" name="Wave 3">
            <a:extLst>
              <a:ext uri="{FF2B5EF4-FFF2-40B4-BE49-F238E27FC236}">
                <a16:creationId xmlns:a16="http://schemas.microsoft.com/office/drawing/2014/main" id="{042C836E-C179-E43D-A4F9-A42975FFE59E}"/>
              </a:ext>
            </a:extLst>
          </p:cNvPr>
          <p:cNvSpPr/>
          <p:nvPr/>
        </p:nvSpPr>
        <p:spPr>
          <a:xfrm>
            <a:off x="1411148" y="3065928"/>
            <a:ext cx="9905998" cy="2891116"/>
          </a:xfrm>
          <a:prstGeom prst="wave">
            <a:avLst>
              <a:gd name="adj1" fmla="val 4906"/>
              <a:gd name="adj2" fmla="val -60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rPr>
              <a:t>Each of the example SDLC phases includes </a:t>
            </a:r>
            <a:r>
              <a:rPr lang="en-US" sz="2400" b="1" dirty="0">
                <a:solidFill>
                  <a:schemeClr val="bg1"/>
                </a:solidFill>
              </a:rPr>
              <a:t>a minimum set of security steps </a:t>
            </a:r>
            <a:r>
              <a:rPr lang="en-US" sz="2400" dirty="0">
                <a:solidFill>
                  <a:schemeClr val="bg1"/>
                </a:solidFill>
              </a:rPr>
              <a:t>needed to effectively incorporate security into a system during its development. An organization will either use the general SDLC described or will have developed a tailored SDLC that meets their specific needs. In either case, NIST recommends that organizations incorporate the associated IT security steps of this general SDLC into their development process:</a:t>
            </a:r>
            <a:endParaRPr lang="en-PH" sz="2400" dirty="0">
              <a:solidFill>
                <a:schemeClr val="bg1"/>
              </a:solidFill>
            </a:endParaRPr>
          </a:p>
        </p:txBody>
      </p:sp>
    </p:spTree>
    <p:extLst>
      <p:ext uri="{BB962C8B-B14F-4D97-AF65-F5344CB8AC3E}">
        <p14:creationId xmlns:p14="http://schemas.microsoft.com/office/powerpoint/2010/main" val="3726920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BBDD2-9592-8A54-A751-A688C009A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3844B-F93E-E4E0-A13E-5E917D6E3C4D}"/>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t>investigation/Analysis Phase</a:t>
            </a:r>
            <a:endParaRPr lang="en-PH" sz="4800" b="1" i="1" dirty="0"/>
          </a:p>
        </p:txBody>
      </p:sp>
      <p:sp>
        <p:nvSpPr>
          <p:cNvPr id="4" name="Content Placeholder 3">
            <a:extLst>
              <a:ext uri="{FF2B5EF4-FFF2-40B4-BE49-F238E27FC236}">
                <a16:creationId xmlns:a16="http://schemas.microsoft.com/office/drawing/2014/main" id="{59B2F1DD-8197-14F1-CA64-B26D2F158F2C}"/>
              </a:ext>
            </a:extLst>
          </p:cNvPr>
          <p:cNvSpPr>
            <a:spLocks noGrp="1"/>
          </p:cNvSpPr>
          <p:nvPr>
            <p:ph idx="1"/>
          </p:nvPr>
        </p:nvSpPr>
        <p:spPr>
          <a:xfrm>
            <a:off x="1127965" y="1936375"/>
            <a:ext cx="10207906" cy="4110319"/>
          </a:xfrm>
        </p:spPr>
        <p:txBody>
          <a:bodyPr>
            <a:normAutofit/>
          </a:bodyPr>
          <a:lstStyle/>
          <a:p>
            <a:pPr algn="just">
              <a:buFont typeface="Wingdings" panose="05000000000000000000" pitchFamily="2" charset="2"/>
              <a:buChar char="q"/>
            </a:pPr>
            <a:r>
              <a:rPr lang="en-US" b="1" dirty="0">
                <a:solidFill>
                  <a:srgbClr val="FFFF00"/>
                </a:solidFill>
              </a:rPr>
              <a:t>Security categorization</a:t>
            </a:r>
            <a:r>
              <a:rPr lang="en-US" dirty="0"/>
              <a:t>—defines three levels (i.e., low, moderate, or high) of potential impact on organizations or individuals should there be a breach of security (a loss of confidentiality, integrity, or availability). Security categorization standards assist organizations in making the appropriate selection of security controls for their information systems. </a:t>
            </a:r>
          </a:p>
          <a:p>
            <a:pPr algn="just">
              <a:buFont typeface="Wingdings" panose="05000000000000000000" pitchFamily="2" charset="2"/>
              <a:buChar char="q"/>
            </a:pPr>
            <a:r>
              <a:rPr lang="en-US" b="1" dirty="0">
                <a:solidFill>
                  <a:srgbClr val="FFFF00"/>
                </a:solidFill>
              </a:rPr>
              <a:t>Preliminary risk assessment</a:t>
            </a:r>
            <a:r>
              <a:rPr lang="en-US" dirty="0"/>
              <a:t>—results in an initial description of the basic security needs of the system. A preliminary risk assessment should define the threat environment in which the system will operate.</a:t>
            </a:r>
            <a:endParaRPr lang="en-PH" dirty="0"/>
          </a:p>
        </p:txBody>
      </p:sp>
    </p:spTree>
    <p:extLst>
      <p:ext uri="{BB962C8B-B14F-4D97-AF65-F5344CB8AC3E}">
        <p14:creationId xmlns:p14="http://schemas.microsoft.com/office/powerpoint/2010/main" val="190058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54E14-704F-7375-6EC5-39E7DEF31B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4CB88-C55D-DC41-F4B1-A632CE213235}"/>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3">
                    <a:lumMod val="60000"/>
                    <a:lumOff val="40000"/>
                  </a:schemeClr>
                </a:solidFill>
              </a:rPr>
              <a:t>Logical/Physical Design Phases</a:t>
            </a:r>
            <a:endParaRPr lang="en-PH" sz="4800" b="1" i="1" dirty="0">
              <a:solidFill>
                <a:schemeClr val="accent3">
                  <a:lumMod val="60000"/>
                  <a:lumOff val="40000"/>
                </a:schemeClr>
              </a:solidFill>
            </a:endParaRPr>
          </a:p>
        </p:txBody>
      </p:sp>
      <p:sp>
        <p:nvSpPr>
          <p:cNvPr id="4" name="Content Placeholder 3">
            <a:extLst>
              <a:ext uri="{FF2B5EF4-FFF2-40B4-BE49-F238E27FC236}">
                <a16:creationId xmlns:a16="http://schemas.microsoft.com/office/drawing/2014/main" id="{353485C2-1D79-040C-3F06-825E91CE6EDC}"/>
              </a:ext>
            </a:extLst>
          </p:cNvPr>
          <p:cNvSpPr>
            <a:spLocks noGrp="1"/>
          </p:cNvSpPr>
          <p:nvPr>
            <p:ph idx="1"/>
          </p:nvPr>
        </p:nvSpPr>
        <p:spPr>
          <a:xfrm>
            <a:off x="1127965" y="1936375"/>
            <a:ext cx="10207906" cy="4110319"/>
          </a:xfrm>
        </p:spPr>
        <p:txBody>
          <a:bodyPr>
            <a:normAutofit/>
          </a:bodyPr>
          <a:lstStyle/>
          <a:p>
            <a:pPr algn="just">
              <a:buFont typeface="Wingdings" panose="05000000000000000000" pitchFamily="2" charset="2"/>
              <a:buChar char="q"/>
            </a:pPr>
            <a:r>
              <a:rPr lang="en-US" b="1" dirty="0">
                <a:solidFill>
                  <a:srgbClr val="FFFF00"/>
                </a:solidFill>
              </a:rPr>
              <a:t>Risk assessment</a:t>
            </a:r>
            <a:r>
              <a:rPr lang="en-US" dirty="0"/>
              <a:t>—analysis that identifies the protection requirements for the system through a formal risk assessment process. This analysis builds on the initial risk assessment performed during the Initiation phase, but will be more in-depth and specific. </a:t>
            </a:r>
          </a:p>
          <a:p>
            <a:pPr algn="just">
              <a:buFont typeface="Wingdings" panose="05000000000000000000" pitchFamily="2" charset="2"/>
              <a:buChar char="q"/>
            </a:pPr>
            <a:r>
              <a:rPr lang="en-US" b="1" dirty="0">
                <a:solidFill>
                  <a:srgbClr val="FFFF00"/>
                </a:solidFill>
              </a:rPr>
              <a:t>Security functional requirements analysis</a:t>
            </a:r>
            <a:r>
              <a:rPr lang="en-US" dirty="0"/>
              <a:t>—analysis of requirements that may include the following components: (1) system security environment (i.e., enterprise information security policy and enterprise security architecture) and (2) security functional requirements</a:t>
            </a:r>
            <a:endParaRPr lang="en-PH" dirty="0"/>
          </a:p>
        </p:txBody>
      </p:sp>
    </p:spTree>
    <p:extLst>
      <p:ext uri="{BB962C8B-B14F-4D97-AF65-F5344CB8AC3E}">
        <p14:creationId xmlns:p14="http://schemas.microsoft.com/office/powerpoint/2010/main" val="36544605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AC5D6-324C-4C34-34F8-B7CEB05E8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51E7DD-CEEF-8B28-79E4-D85910CCD39F}"/>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3">
                    <a:lumMod val="60000"/>
                    <a:lumOff val="40000"/>
                  </a:schemeClr>
                </a:solidFill>
              </a:rPr>
              <a:t>Logical/Physical Design Phases</a:t>
            </a:r>
            <a:endParaRPr lang="en-PH" sz="4800" b="1" i="1" dirty="0">
              <a:solidFill>
                <a:schemeClr val="accent3">
                  <a:lumMod val="60000"/>
                  <a:lumOff val="40000"/>
                </a:schemeClr>
              </a:solidFill>
            </a:endParaRPr>
          </a:p>
        </p:txBody>
      </p:sp>
      <p:sp>
        <p:nvSpPr>
          <p:cNvPr id="4" name="Content Placeholder 3">
            <a:extLst>
              <a:ext uri="{FF2B5EF4-FFF2-40B4-BE49-F238E27FC236}">
                <a16:creationId xmlns:a16="http://schemas.microsoft.com/office/drawing/2014/main" id="{C7A8B391-6244-7F47-1352-DD7F5CB6CAC6}"/>
              </a:ext>
            </a:extLst>
          </p:cNvPr>
          <p:cNvSpPr>
            <a:spLocks noGrp="1"/>
          </p:cNvSpPr>
          <p:nvPr>
            <p:ph idx="1"/>
          </p:nvPr>
        </p:nvSpPr>
        <p:spPr>
          <a:xfrm>
            <a:off x="1127965" y="1936375"/>
            <a:ext cx="10207906" cy="4110319"/>
          </a:xfrm>
        </p:spPr>
        <p:txBody>
          <a:bodyPr>
            <a:normAutofit lnSpcReduction="10000"/>
          </a:bodyPr>
          <a:lstStyle/>
          <a:p>
            <a:pPr algn="just">
              <a:buFont typeface="Wingdings" panose="05000000000000000000" pitchFamily="2" charset="2"/>
              <a:buChar char="q"/>
            </a:pPr>
            <a:r>
              <a:rPr lang="en-US" b="1" dirty="0">
                <a:solidFill>
                  <a:srgbClr val="FFFF00"/>
                </a:solidFill>
              </a:rPr>
              <a:t>Security assurance requirements analysis</a:t>
            </a:r>
            <a:r>
              <a:rPr lang="en-US" dirty="0"/>
              <a:t>—analysis of requirements that address the developmental activities required and assurance evidence needed to produce the desired level of confidence that the information security will work correctly and effectively. The analysis, based on legal and functional security requirements, will be used as the basis for determining how much and what kinds of assurance are required. </a:t>
            </a:r>
          </a:p>
          <a:p>
            <a:pPr algn="just">
              <a:buFont typeface="Wingdings" panose="05000000000000000000" pitchFamily="2" charset="2"/>
              <a:buChar char="q"/>
            </a:pPr>
            <a:r>
              <a:rPr lang="en-US" b="1" dirty="0">
                <a:solidFill>
                  <a:srgbClr val="FFFF00"/>
                </a:solidFill>
              </a:rPr>
              <a:t>Cost considerations and reporting</a:t>
            </a:r>
            <a:r>
              <a:rPr lang="en-US" dirty="0"/>
              <a:t>—determines how much of the development cost can be attributed to information security over the life cycle of the system. These costs include hardware, software, personnel, and training.</a:t>
            </a:r>
            <a:endParaRPr lang="en-PH" dirty="0"/>
          </a:p>
        </p:txBody>
      </p:sp>
    </p:spTree>
    <p:extLst>
      <p:ext uri="{BB962C8B-B14F-4D97-AF65-F5344CB8AC3E}">
        <p14:creationId xmlns:p14="http://schemas.microsoft.com/office/powerpoint/2010/main" val="36024291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ircle(in)">
                                      <p:cBhvr>
                                        <p:cTn id="12"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F7286-56C5-8330-83B4-A504FB71E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333EBE-27F9-A4B8-EE61-83652B9A7EF6}"/>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3">
                    <a:lumMod val="60000"/>
                    <a:lumOff val="40000"/>
                  </a:schemeClr>
                </a:solidFill>
              </a:rPr>
              <a:t>Logical/Physical Design Phases</a:t>
            </a:r>
            <a:endParaRPr lang="en-PH" sz="4800" b="1" i="1" dirty="0">
              <a:solidFill>
                <a:schemeClr val="accent3">
                  <a:lumMod val="60000"/>
                  <a:lumOff val="40000"/>
                </a:schemeClr>
              </a:solidFill>
            </a:endParaRPr>
          </a:p>
        </p:txBody>
      </p:sp>
      <p:sp>
        <p:nvSpPr>
          <p:cNvPr id="4" name="Content Placeholder 3">
            <a:extLst>
              <a:ext uri="{FF2B5EF4-FFF2-40B4-BE49-F238E27FC236}">
                <a16:creationId xmlns:a16="http://schemas.microsoft.com/office/drawing/2014/main" id="{A7A7CF96-0274-73B2-CAD8-F80CBA816592}"/>
              </a:ext>
            </a:extLst>
          </p:cNvPr>
          <p:cNvSpPr>
            <a:spLocks noGrp="1"/>
          </p:cNvSpPr>
          <p:nvPr>
            <p:ph idx="1"/>
          </p:nvPr>
        </p:nvSpPr>
        <p:spPr>
          <a:xfrm>
            <a:off x="1127965" y="1936375"/>
            <a:ext cx="10207906" cy="4110319"/>
          </a:xfrm>
        </p:spPr>
        <p:txBody>
          <a:bodyPr>
            <a:normAutofit/>
          </a:bodyPr>
          <a:lstStyle/>
          <a:p>
            <a:pPr algn="just">
              <a:buFont typeface="Wingdings" panose="05000000000000000000" pitchFamily="2" charset="2"/>
              <a:buChar char="q"/>
            </a:pPr>
            <a:r>
              <a:rPr lang="en-US" b="1" dirty="0">
                <a:solidFill>
                  <a:srgbClr val="FFFF00"/>
                </a:solidFill>
              </a:rPr>
              <a:t>Security planning</a:t>
            </a:r>
            <a:r>
              <a:rPr lang="en-US" dirty="0"/>
              <a:t>—ensures that agreed upon security controls, planned or in place, are fully documented. The security plan also provides a complete characterization or description of the information system as well as attachments or references to key documents supporting the agency’s information security pro gram (e.g., configuration management plan, contingency plan, incident response plan, security awareness and training plan, rules of behavior, risk assessment, security test and evaluation results, system interconnection agreements, security authorizations/ accreditations, and plan of action and milestones).</a:t>
            </a:r>
            <a:endParaRPr lang="en-PH" dirty="0"/>
          </a:p>
        </p:txBody>
      </p:sp>
    </p:spTree>
    <p:extLst>
      <p:ext uri="{BB962C8B-B14F-4D97-AF65-F5344CB8AC3E}">
        <p14:creationId xmlns:p14="http://schemas.microsoft.com/office/powerpoint/2010/main" val="26613426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02FF-9780-834E-CA48-5655FC90C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BC6F06-A111-A90D-BC44-907A537D9F0E}"/>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3">
                    <a:lumMod val="60000"/>
                    <a:lumOff val="40000"/>
                  </a:schemeClr>
                </a:solidFill>
              </a:rPr>
              <a:t>Logical/Physical Design Phases</a:t>
            </a:r>
            <a:endParaRPr lang="en-PH" sz="4800" b="1" i="1" dirty="0">
              <a:solidFill>
                <a:schemeClr val="accent3">
                  <a:lumMod val="60000"/>
                  <a:lumOff val="40000"/>
                </a:schemeClr>
              </a:solidFill>
            </a:endParaRPr>
          </a:p>
        </p:txBody>
      </p:sp>
      <p:sp>
        <p:nvSpPr>
          <p:cNvPr id="4" name="Content Placeholder 3">
            <a:extLst>
              <a:ext uri="{FF2B5EF4-FFF2-40B4-BE49-F238E27FC236}">
                <a16:creationId xmlns:a16="http://schemas.microsoft.com/office/drawing/2014/main" id="{264E727C-073E-67C7-9E3A-1AC152240515}"/>
              </a:ext>
            </a:extLst>
          </p:cNvPr>
          <p:cNvSpPr>
            <a:spLocks noGrp="1"/>
          </p:cNvSpPr>
          <p:nvPr>
            <p:ph idx="1"/>
          </p:nvPr>
        </p:nvSpPr>
        <p:spPr>
          <a:xfrm>
            <a:off x="1127965" y="1936375"/>
            <a:ext cx="10207906" cy="4110319"/>
          </a:xfrm>
        </p:spPr>
        <p:txBody>
          <a:bodyPr>
            <a:normAutofit/>
          </a:bodyPr>
          <a:lstStyle/>
          <a:p>
            <a:pPr algn="just">
              <a:buFont typeface="Wingdings" panose="05000000000000000000" pitchFamily="2" charset="2"/>
              <a:buChar char="q"/>
            </a:pPr>
            <a:r>
              <a:rPr lang="en-US" b="1" dirty="0">
                <a:solidFill>
                  <a:srgbClr val="FFFF00"/>
                </a:solidFill>
              </a:rPr>
              <a:t>Security control development</a:t>
            </a:r>
            <a:r>
              <a:rPr lang="en-US" dirty="0"/>
              <a:t>—ensures that security controls described in the respective security plans are designed, developed, and implemented. For information systems currently in operation, the security plans for those systems may call for the development of additional security controls to supplement the controls already in place or the modification of selected controls that are deemed to be less than effective. </a:t>
            </a:r>
            <a:endParaRPr lang="en-PH" dirty="0"/>
          </a:p>
        </p:txBody>
      </p:sp>
    </p:spTree>
    <p:extLst>
      <p:ext uri="{BB962C8B-B14F-4D97-AF65-F5344CB8AC3E}">
        <p14:creationId xmlns:p14="http://schemas.microsoft.com/office/powerpoint/2010/main" val="36634428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CD20B-563B-13B0-51A6-372F1D56C6C7}"/>
            </a:ext>
          </a:extLst>
        </p:cNvPr>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6ED4A582-3D2A-2FBA-5447-AC772F3E2409}"/>
              </a:ext>
            </a:extLst>
          </p:cNvPr>
          <p:cNvPicPr>
            <a:picLocks noChangeAspect="1"/>
          </p:cNvPicPr>
          <p:nvPr/>
        </p:nvPicPr>
        <p:blipFill rotWithShape="1">
          <a:blip r:embed="rId3">
            <a:alphaModFix amt="30000"/>
          </a:blip>
          <a:srcRect l="17220" t="-1" r="59640" b="-1"/>
          <a:stretch/>
        </p:blipFill>
        <p:spPr>
          <a:xfrm>
            <a:off x="-5596" y="10"/>
            <a:ext cx="2377322" cy="6857990"/>
          </a:xfrm>
          <a:prstGeom prst="rect">
            <a:avLst/>
          </a:prstGeom>
        </p:spPr>
      </p:pic>
      <p:sp>
        <p:nvSpPr>
          <p:cNvPr id="2" name="Title 1">
            <a:extLst>
              <a:ext uri="{FF2B5EF4-FFF2-40B4-BE49-F238E27FC236}">
                <a16:creationId xmlns:a16="http://schemas.microsoft.com/office/drawing/2014/main" id="{4627D580-B148-A3F6-0383-2680D332CCD0}"/>
              </a:ext>
            </a:extLst>
          </p:cNvPr>
          <p:cNvSpPr>
            <a:spLocks noGrp="1"/>
          </p:cNvSpPr>
          <p:nvPr>
            <p:ph type="title"/>
          </p:nvPr>
        </p:nvSpPr>
        <p:spPr>
          <a:xfrm>
            <a:off x="2743200" y="40291"/>
            <a:ext cx="8615363" cy="1478570"/>
          </a:xfrm>
        </p:spPr>
        <p:txBody>
          <a:bodyPr>
            <a:normAutofit/>
          </a:bodyPr>
          <a:lstStyle/>
          <a:p>
            <a:pPr algn="ctr"/>
            <a:r>
              <a:rPr lang="en-US" b="1" dirty="0"/>
              <a:t>Balancing </a:t>
            </a:r>
            <a:r>
              <a:rPr lang="en-US" b="1" dirty="0">
                <a:solidFill>
                  <a:srgbClr val="FFFF99"/>
                </a:solidFill>
              </a:rPr>
              <a:t>information</a:t>
            </a:r>
            <a:br>
              <a:rPr lang="en-US" b="1" dirty="0">
                <a:solidFill>
                  <a:srgbClr val="FFFF99"/>
                </a:solidFill>
              </a:rPr>
            </a:br>
            <a:r>
              <a:rPr lang="en-US" b="1" dirty="0">
                <a:solidFill>
                  <a:srgbClr val="FFFF99"/>
                </a:solidFill>
              </a:rPr>
              <a:t> security</a:t>
            </a:r>
            <a:r>
              <a:rPr lang="en-US" b="1" dirty="0"/>
              <a:t> &amp; </a:t>
            </a:r>
            <a:r>
              <a:rPr lang="en-US" b="1" dirty="0">
                <a:solidFill>
                  <a:srgbClr val="FFFF00"/>
                </a:solidFill>
              </a:rPr>
              <a:t>access</a:t>
            </a:r>
            <a:endParaRPr lang="en-US" b="1" dirty="0"/>
          </a:p>
        </p:txBody>
      </p:sp>
      <p:sp>
        <p:nvSpPr>
          <p:cNvPr id="3" name="Content Placeholder 2">
            <a:extLst>
              <a:ext uri="{FF2B5EF4-FFF2-40B4-BE49-F238E27FC236}">
                <a16:creationId xmlns:a16="http://schemas.microsoft.com/office/drawing/2014/main" id="{2FE58D3E-31F3-7C88-E6EA-69F6A0AC35F6}"/>
              </a:ext>
            </a:extLst>
          </p:cNvPr>
          <p:cNvSpPr>
            <a:spLocks noGrp="1"/>
          </p:cNvSpPr>
          <p:nvPr>
            <p:ph idx="1"/>
          </p:nvPr>
        </p:nvSpPr>
        <p:spPr>
          <a:xfrm>
            <a:off x="2518186" y="1465073"/>
            <a:ext cx="8502331" cy="4787810"/>
          </a:xfrm>
        </p:spPr>
        <p:txBody>
          <a:bodyPr>
            <a:normAutofit/>
          </a:bodyPr>
          <a:lstStyle/>
          <a:p>
            <a:pPr marL="0" indent="0" algn="just">
              <a:lnSpc>
                <a:spcPct val="110000"/>
              </a:lnSpc>
              <a:buNone/>
            </a:pPr>
            <a:endParaRPr lang="en-US" sz="3200" dirty="0"/>
          </a:p>
        </p:txBody>
      </p:sp>
      <p:pic>
        <p:nvPicPr>
          <p:cNvPr id="6" name="Picture 5">
            <a:extLst>
              <a:ext uri="{FF2B5EF4-FFF2-40B4-BE49-F238E27FC236}">
                <a16:creationId xmlns:a16="http://schemas.microsoft.com/office/drawing/2014/main" id="{1E4C5ADE-71D5-700C-3B76-F8608538E61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2554940" y="1430380"/>
            <a:ext cx="8553739" cy="4916632"/>
          </a:xfrm>
          <a:prstGeom prst="rect">
            <a:avLst/>
          </a:prstGeom>
        </p:spPr>
      </p:pic>
    </p:spTree>
    <p:extLst>
      <p:ext uri="{BB962C8B-B14F-4D97-AF65-F5344CB8AC3E}">
        <p14:creationId xmlns:p14="http://schemas.microsoft.com/office/powerpoint/2010/main" val="17889066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31B9B-E8BD-9B47-27B3-A4DD5FA8C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58217-4CC5-E384-EE54-86F5AD81B505}"/>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3">
                    <a:lumMod val="60000"/>
                    <a:lumOff val="40000"/>
                  </a:schemeClr>
                </a:solidFill>
              </a:rPr>
              <a:t>Logical/Physical Design Phases</a:t>
            </a:r>
            <a:endParaRPr lang="en-PH" sz="4800" b="1" i="1" dirty="0">
              <a:solidFill>
                <a:schemeClr val="accent3">
                  <a:lumMod val="60000"/>
                  <a:lumOff val="40000"/>
                </a:schemeClr>
              </a:solidFill>
            </a:endParaRPr>
          </a:p>
        </p:txBody>
      </p:sp>
      <p:sp>
        <p:nvSpPr>
          <p:cNvPr id="4" name="Content Placeholder 3">
            <a:extLst>
              <a:ext uri="{FF2B5EF4-FFF2-40B4-BE49-F238E27FC236}">
                <a16:creationId xmlns:a16="http://schemas.microsoft.com/office/drawing/2014/main" id="{31FD0C2E-1E29-91A5-E72A-5E60A247DAE4}"/>
              </a:ext>
            </a:extLst>
          </p:cNvPr>
          <p:cNvSpPr>
            <a:spLocks noGrp="1"/>
          </p:cNvSpPr>
          <p:nvPr>
            <p:ph idx="1"/>
          </p:nvPr>
        </p:nvSpPr>
        <p:spPr>
          <a:xfrm>
            <a:off x="1127965" y="1936375"/>
            <a:ext cx="10207906" cy="4110319"/>
          </a:xfrm>
        </p:spPr>
        <p:txBody>
          <a:bodyPr>
            <a:normAutofit fontScale="92500" lnSpcReduction="20000"/>
          </a:bodyPr>
          <a:lstStyle/>
          <a:p>
            <a:pPr algn="just">
              <a:buFont typeface="Wingdings" panose="05000000000000000000" pitchFamily="2" charset="2"/>
              <a:buChar char="q"/>
            </a:pPr>
            <a:r>
              <a:rPr lang="en-US" b="1" dirty="0">
                <a:solidFill>
                  <a:srgbClr val="FFFF00"/>
                </a:solidFill>
              </a:rPr>
              <a:t>Developmental security test and evaluation</a:t>
            </a:r>
            <a:r>
              <a:rPr lang="en-US" dirty="0"/>
              <a:t>—ensures that security controls developed for a new information system are working properly and are effective. Some types of security controls (primarily those controls of a non-technical nature) cannot be tested and evaluated until the information system is deployed—these controls are typically management and operational controls.</a:t>
            </a:r>
          </a:p>
          <a:p>
            <a:pPr algn="just">
              <a:buFont typeface="Wingdings" panose="05000000000000000000" pitchFamily="2" charset="2"/>
              <a:buChar char="q"/>
            </a:pPr>
            <a:r>
              <a:rPr lang="en-US" b="1" dirty="0">
                <a:solidFill>
                  <a:srgbClr val="FFFF00"/>
                </a:solidFill>
              </a:rPr>
              <a:t>Other planning components</a:t>
            </a:r>
            <a:r>
              <a:rPr lang="en-US" dirty="0"/>
              <a:t>—ensures that all necessary components of the development process are considered when incorporating security into the life cycle. These components include selection of the appropriate contract type, participation by all necessary functional groups within an organization, participation by the certifier and accreditor, and development and execution of necessary contracting plans and processes.</a:t>
            </a:r>
            <a:endParaRPr lang="en-PH" dirty="0"/>
          </a:p>
        </p:txBody>
      </p:sp>
    </p:spTree>
    <p:extLst>
      <p:ext uri="{BB962C8B-B14F-4D97-AF65-F5344CB8AC3E}">
        <p14:creationId xmlns:p14="http://schemas.microsoft.com/office/powerpoint/2010/main" val="27230530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5BD7A-3377-C6B3-B6F0-38537C48C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112BC-CF17-C2A6-41E2-9C292D6D5291}"/>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2">
                    <a:lumMod val="60000"/>
                    <a:lumOff val="40000"/>
                  </a:schemeClr>
                </a:solidFill>
              </a:rPr>
              <a:t>IMPLEMENTATION Phases</a:t>
            </a:r>
            <a:endParaRPr lang="en-PH" sz="4800" b="1" i="1" dirty="0">
              <a:solidFill>
                <a:schemeClr val="accent2">
                  <a:lumMod val="60000"/>
                  <a:lumOff val="40000"/>
                </a:schemeClr>
              </a:solidFill>
            </a:endParaRPr>
          </a:p>
        </p:txBody>
      </p:sp>
      <p:sp>
        <p:nvSpPr>
          <p:cNvPr id="4" name="Content Placeholder 3">
            <a:extLst>
              <a:ext uri="{FF2B5EF4-FFF2-40B4-BE49-F238E27FC236}">
                <a16:creationId xmlns:a16="http://schemas.microsoft.com/office/drawing/2014/main" id="{2EB83CD3-1AB2-EC46-AB6A-F36DA5AB3BE4}"/>
              </a:ext>
            </a:extLst>
          </p:cNvPr>
          <p:cNvSpPr>
            <a:spLocks noGrp="1"/>
          </p:cNvSpPr>
          <p:nvPr>
            <p:ph idx="1"/>
          </p:nvPr>
        </p:nvSpPr>
        <p:spPr>
          <a:xfrm>
            <a:off x="1127965" y="1936375"/>
            <a:ext cx="10207906" cy="4110319"/>
          </a:xfrm>
        </p:spPr>
        <p:txBody>
          <a:bodyPr>
            <a:normAutofit/>
          </a:bodyPr>
          <a:lstStyle/>
          <a:p>
            <a:pPr algn="just">
              <a:buFont typeface="Wingdings" panose="05000000000000000000" pitchFamily="2" charset="2"/>
              <a:buChar char="q"/>
            </a:pPr>
            <a:r>
              <a:rPr lang="en-US" b="1" dirty="0">
                <a:solidFill>
                  <a:srgbClr val="FFFF00"/>
                </a:solidFill>
              </a:rPr>
              <a:t>Inspection and acceptance</a:t>
            </a:r>
            <a:r>
              <a:rPr lang="en-US" dirty="0"/>
              <a:t>—ensures that the organization validates and verifies that the functionality described in the specification is included in the deliverables.</a:t>
            </a:r>
          </a:p>
          <a:p>
            <a:pPr algn="just">
              <a:buFont typeface="Wingdings" panose="05000000000000000000" pitchFamily="2" charset="2"/>
              <a:buChar char="q"/>
            </a:pPr>
            <a:r>
              <a:rPr lang="en-US" b="1" dirty="0">
                <a:solidFill>
                  <a:srgbClr val="FFFF00"/>
                </a:solidFill>
              </a:rPr>
              <a:t>System integration</a:t>
            </a:r>
            <a:r>
              <a:rPr lang="en-US" dirty="0"/>
              <a:t>—ensures that the system is integrated at the operational site where the information system is to be deployed for operation. Security control settings and switches are enabled in accordance with vendor instructions and available security implementation guidance.</a:t>
            </a:r>
            <a:endParaRPr lang="en-PH" dirty="0"/>
          </a:p>
        </p:txBody>
      </p:sp>
    </p:spTree>
    <p:extLst>
      <p:ext uri="{BB962C8B-B14F-4D97-AF65-F5344CB8AC3E}">
        <p14:creationId xmlns:p14="http://schemas.microsoft.com/office/powerpoint/2010/main" val="2411163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BDA2C-51DE-4546-34D4-7C469B63C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16A8F5-1D02-C498-8A09-D1FF8447AD46}"/>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2">
                    <a:lumMod val="60000"/>
                    <a:lumOff val="40000"/>
                  </a:schemeClr>
                </a:solidFill>
              </a:rPr>
              <a:t>IMPLEMENTATION Phases</a:t>
            </a:r>
            <a:endParaRPr lang="en-PH" sz="4800" b="1" i="1" dirty="0">
              <a:solidFill>
                <a:schemeClr val="accent2">
                  <a:lumMod val="60000"/>
                  <a:lumOff val="40000"/>
                </a:schemeClr>
              </a:solidFill>
            </a:endParaRPr>
          </a:p>
        </p:txBody>
      </p:sp>
      <p:sp>
        <p:nvSpPr>
          <p:cNvPr id="4" name="Content Placeholder 3">
            <a:extLst>
              <a:ext uri="{FF2B5EF4-FFF2-40B4-BE49-F238E27FC236}">
                <a16:creationId xmlns:a16="http://schemas.microsoft.com/office/drawing/2014/main" id="{00B29C14-E281-2387-E428-20AB26213906}"/>
              </a:ext>
            </a:extLst>
          </p:cNvPr>
          <p:cNvSpPr>
            <a:spLocks noGrp="1"/>
          </p:cNvSpPr>
          <p:nvPr>
            <p:ph idx="1"/>
          </p:nvPr>
        </p:nvSpPr>
        <p:spPr>
          <a:xfrm>
            <a:off x="1127965" y="1936375"/>
            <a:ext cx="10207906" cy="4110319"/>
          </a:xfrm>
        </p:spPr>
        <p:txBody>
          <a:bodyPr>
            <a:normAutofit/>
          </a:bodyPr>
          <a:lstStyle/>
          <a:p>
            <a:pPr algn="just">
              <a:buFont typeface="Wingdings" panose="05000000000000000000" pitchFamily="2" charset="2"/>
              <a:buChar char="q"/>
            </a:pPr>
            <a:r>
              <a:rPr lang="en-US" b="1" dirty="0">
                <a:solidFill>
                  <a:srgbClr val="FFFF00"/>
                </a:solidFill>
              </a:rPr>
              <a:t>Security certification</a:t>
            </a:r>
            <a:r>
              <a:rPr lang="en-US" dirty="0"/>
              <a:t>—ensures that the controls are effectively implemented through established verification techniques and procedures and gives organization officials confidence that the appropriate safeguards and countermeasures are in place to protect the organization’s information system. Security certification also uncovers and describes the known vulnerabilities in the information system.</a:t>
            </a:r>
            <a:endParaRPr lang="en-PH" dirty="0"/>
          </a:p>
        </p:txBody>
      </p:sp>
    </p:spTree>
    <p:extLst>
      <p:ext uri="{BB962C8B-B14F-4D97-AF65-F5344CB8AC3E}">
        <p14:creationId xmlns:p14="http://schemas.microsoft.com/office/powerpoint/2010/main" val="16149591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43FED-3F2A-8BF5-5D73-5D707FADA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A0963-D7E9-CA4E-53E5-90B0A1C7928B}"/>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2">
                    <a:lumMod val="60000"/>
                    <a:lumOff val="40000"/>
                  </a:schemeClr>
                </a:solidFill>
              </a:rPr>
              <a:t>IMPLEMENTATION Phases</a:t>
            </a:r>
            <a:endParaRPr lang="en-PH" sz="4800" b="1" i="1" dirty="0">
              <a:solidFill>
                <a:schemeClr val="accent2">
                  <a:lumMod val="60000"/>
                  <a:lumOff val="40000"/>
                </a:schemeClr>
              </a:solidFill>
            </a:endParaRPr>
          </a:p>
        </p:txBody>
      </p:sp>
      <p:sp>
        <p:nvSpPr>
          <p:cNvPr id="4" name="Content Placeholder 3">
            <a:extLst>
              <a:ext uri="{FF2B5EF4-FFF2-40B4-BE49-F238E27FC236}">
                <a16:creationId xmlns:a16="http://schemas.microsoft.com/office/drawing/2014/main" id="{AB17A26A-7F13-26B2-232F-D4A87C249403}"/>
              </a:ext>
            </a:extLst>
          </p:cNvPr>
          <p:cNvSpPr>
            <a:spLocks noGrp="1"/>
          </p:cNvSpPr>
          <p:nvPr>
            <p:ph idx="1"/>
          </p:nvPr>
        </p:nvSpPr>
        <p:spPr>
          <a:xfrm>
            <a:off x="1127965" y="1936375"/>
            <a:ext cx="10207906" cy="4110319"/>
          </a:xfrm>
        </p:spPr>
        <p:txBody>
          <a:bodyPr>
            <a:normAutofit/>
          </a:bodyPr>
          <a:lstStyle/>
          <a:p>
            <a:pPr algn="just">
              <a:buFont typeface="Wingdings" panose="05000000000000000000" pitchFamily="2" charset="2"/>
              <a:buChar char="q"/>
            </a:pPr>
            <a:r>
              <a:rPr lang="en-US" b="1" dirty="0">
                <a:solidFill>
                  <a:srgbClr val="FFFF00"/>
                </a:solidFill>
              </a:rPr>
              <a:t>Security accreditation</a:t>
            </a:r>
            <a:r>
              <a:rPr lang="en-US" dirty="0"/>
              <a:t>—provides the necessary security authorization of an information system to process, store, or transmit information that is required. This authorization is granted by a senior organization official and is based on the verified effectiveness of security controls to some agreed upon level of assurance and an identified residual risk to agency assets or operations.</a:t>
            </a:r>
            <a:endParaRPr lang="en-PH" dirty="0"/>
          </a:p>
        </p:txBody>
      </p:sp>
    </p:spTree>
    <p:extLst>
      <p:ext uri="{BB962C8B-B14F-4D97-AF65-F5344CB8AC3E}">
        <p14:creationId xmlns:p14="http://schemas.microsoft.com/office/powerpoint/2010/main" val="39806138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EC9B-67AC-35A7-5B10-E4D85A908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3DBB1-4745-E9A2-23EB-478C6A32A2B3}"/>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4">
                    <a:lumMod val="60000"/>
                    <a:lumOff val="40000"/>
                  </a:schemeClr>
                </a:solidFill>
              </a:rPr>
              <a:t>MAINTENANCE &amp; change Phase</a:t>
            </a:r>
            <a:endParaRPr lang="en-PH" sz="4800" b="1" i="1" dirty="0">
              <a:solidFill>
                <a:schemeClr val="accent4">
                  <a:lumMod val="60000"/>
                  <a:lumOff val="40000"/>
                </a:schemeClr>
              </a:solidFill>
            </a:endParaRPr>
          </a:p>
        </p:txBody>
      </p:sp>
      <p:sp>
        <p:nvSpPr>
          <p:cNvPr id="4" name="Content Placeholder 3">
            <a:extLst>
              <a:ext uri="{FF2B5EF4-FFF2-40B4-BE49-F238E27FC236}">
                <a16:creationId xmlns:a16="http://schemas.microsoft.com/office/drawing/2014/main" id="{9B716725-E7CC-F8ED-70CE-6F37B93AEC33}"/>
              </a:ext>
            </a:extLst>
          </p:cNvPr>
          <p:cNvSpPr>
            <a:spLocks noGrp="1"/>
          </p:cNvSpPr>
          <p:nvPr>
            <p:ph idx="1"/>
          </p:nvPr>
        </p:nvSpPr>
        <p:spPr>
          <a:xfrm>
            <a:off x="1127965" y="1936375"/>
            <a:ext cx="10207906" cy="4110319"/>
          </a:xfrm>
        </p:spPr>
        <p:txBody>
          <a:bodyPr>
            <a:normAutofit lnSpcReduction="10000"/>
          </a:bodyPr>
          <a:lstStyle/>
          <a:p>
            <a:pPr algn="just">
              <a:buFont typeface="Wingdings" panose="05000000000000000000" pitchFamily="2" charset="2"/>
              <a:buChar char="q"/>
            </a:pPr>
            <a:r>
              <a:rPr lang="en-US" sz="2800" b="1" dirty="0">
                <a:solidFill>
                  <a:schemeClr val="accent4">
                    <a:lumMod val="40000"/>
                    <a:lumOff val="60000"/>
                  </a:schemeClr>
                </a:solidFill>
              </a:rPr>
              <a:t>Configuration management and control</a:t>
            </a:r>
            <a:r>
              <a:rPr lang="en-US" sz="2800" dirty="0"/>
              <a:t>—ensures adequate consideration of the potential security impacts due to specific changes to an information system or its surrounding environment. Configuration management and configuration control procedures are critical to establishing an initial baseline of hardware, software, and firmware components for the information system and subsequently controlling and maintaining an accurate inventory of any changes to the system.</a:t>
            </a:r>
            <a:endParaRPr lang="en-PH" sz="2800" dirty="0"/>
          </a:p>
        </p:txBody>
      </p:sp>
    </p:spTree>
    <p:extLst>
      <p:ext uri="{BB962C8B-B14F-4D97-AF65-F5344CB8AC3E}">
        <p14:creationId xmlns:p14="http://schemas.microsoft.com/office/powerpoint/2010/main" val="37145717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BA5AB-4EE7-ED95-014B-B65B0B3F5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F2BA3-C6D4-55D2-9EF4-ACA4CD9B0BB0}"/>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4">
                    <a:lumMod val="60000"/>
                    <a:lumOff val="40000"/>
                  </a:schemeClr>
                </a:solidFill>
              </a:rPr>
              <a:t>MAINTENANCE &amp; change Phase</a:t>
            </a:r>
            <a:endParaRPr lang="en-PH" sz="4800" b="1" i="1" dirty="0">
              <a:solidFill>
                <a:schemeClr val="accent4">
                  <a:lumMod val="60000"/>
                  <a:lumOff val="40000"/>
                </a:schemeClr>
              </a:solidFill>
            </a:endParaRPr>
          </a:p>
        </p:txBody>
      </p:sp>
      <p:sp>
        <p:nvSpPr>
          <p:cNvPr id="4" name="Content Placeholder 3">
            <a:extLst>
              <a:ext uri="{FF2B5EF4-FFF2-40B4-BE49-F238E27FC236}">
                <a16:creationId xmlns:a16="http://schemas.microsoft.com/office/drawing/2014/main" id="{435B288F-5757-779C-C7AA-B0C3E601E084}"/>
              </a:ext>
            </a:extLst>
          </p:cNvPr>
          <p:cNvSpPr>
            <a:spLocks noGrp="1"/>
          </p:cNvSpPr>
          <p:nvPr>
            <p:ph idx="1"/>
          </p:nvPr>
        </p:nvSpPr>
        <p:spPr>
          <a:xfrm>
            <a:off x="1127965" y="1936375"/>
            <a:ext cx="10207906" cy="4110319"/>
          </a:xfrm>
        </p:spPr>
        <p:txBody>
          <a:bodyPr>
            <a:normAutofit/>
          </a:bodyPr>
          <a:lstStyle/>
          <a:p>
            <a:pPr algn="just">
              <a:buFont typeface="Wingdings" panose="05000000000000000000" pitchFamily="2" charset="2"/>
              <a:buChar char="q"/>
            </a:pPr>
            <a:r>
              <a:rPr lang="en-US" sz="2800" b="1" dirty="0">
                <a:solidFill>
                  <a:schemeClr val="accent4">
                    <a:lumMod val="40000"/>
                    <a:lumOff val="60000"/>
                  </a:schemeClr>
                </a:solidFill>
              </a:rPr>
              <a:t>Continuous monitoring</a:t>
            </a:r>
            <a:r>
              <a:rPr lang="en-US" sz="2800" dirty="0"/>
              <a:t>—ensures that controls continue to be effective in their application through periodic testing and evaluation. Security control monitoring (i.e., verifying the continued effectiveness of those controls over time) and reporting the security status of the information system to appropriate agency officials is an essential activity of a comprehensive information security program.</a:t>
            </a:r>
            <a:endParaRPr lang="en-PH" sz="3600" dirty="0"/>
          </a:p>
        </p:txBody>
      </p:sp>
    </p:spTree>
    <p:extLst>
      <p:ext uri="{BB962C8B-B14F-4D97-AF65-F5344CB8AC3E}">
        <p14:creationId xmlns:p14="http://schemas.microsoft.com/office/powerpoint/2010/main" val="14768525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96553-1000-BF3E-A427-519658C67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4274B-8479-DCB1-59C1-82169B56D01A}"/>
              </a:ext>
            </a:extLst>
          </p:cNvPr>
          <p:cNvSpPr>
            <a:spLocks noGrp="1"/>
          </p:cNvSpPr>
          <p:nvPr>
            <p:ph type="title"/>
          </p:nvPr>
        </p:nvSpPr>
        <p:spPr>
          <a:xfrm>
            <a:off x="1114519" y="309237"/>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dirty="0">
                <a:solidFill>
                  <a:schemeClr val="accent3">
                    <a:lumMod val="20000"/>
                    <a:lumOff val="80000"/>
                  </a:schemeClr>
                </a:solidFill>
              </a:rPr>
              <a:t>Waterfall:</a:t>
            </a:r>
            <a:r>
              <a:rPr lang="en-PH" dirty="0">
                <a:solidFill>
                  <a:srgbClr val="FFC000"/>
                </a:solidFill>
              </a:rPr>
              <a:t> </a:t>
            </a:r>
            <a:r>
              <a:rPr lang="en-PH" sz="4000" b="1" i="1" dirty="0">
                <a:solidFill>
                  <a:schemeClr val="accent4">
                    <a:lumMod val="60000"/>
                    <a:lumOff val="40000"/>
                  </a:schemeClr>
                </a:solidFill>
              </a:rPr>
              <a:t>MAINTENANCE &amp; change Phase</a:t>
            </a:r>
            <a:endParaRPr lang="en-PH" sz="4800" b="1" i="1" dirty="0">
              <a:solidFill>
                <a:schemeClr val="accent4">
                  <a:lumMod val="60000"/>
                  <a:lumOff val="40000"/>
                </a:schemeClr>
              </a:solidFill>
            </a:endParaRPr>
          </a:p>
        </p:txBody>
      </p:sp>
      <p:sp>
        <p:nvSpPr>
          <p:cNvPr id="4" name="Content Placeholder 3">
            <a:extLst>
              <a:ext uri="{FF2B5EF4-FFF2-40B4-BE49-F238E27FC236}">
                <a16:creationId xmlns:a16="http://schemas.microsoft.com/office/drawing/2014/main" id="{F4502A23-6DE3-97A6-CA18-20548E0D6966}"/>
              </a:ext>
            </a:extLst>
          </p:cNvPr>
          <p:cNvSpPr>
            <a:spLocks noGrp="1"/>
          </p:cNvSpPr>
          <p:nvPr>
            <p:ph idx="1"/>
          </p:nvPr>
        </p:nvSpPr>
        <p:spPr>
          <a:xfrm>
            <a:off x="1127965" y="1936375"/>
            <a:ext cx="10207906" cy="4612388"/>
          </a:xfrm>
        </p:spPr>
        <p:txBody>
          <a:bodyPr>
            <a:normAutofit/>
          </a:bodyPr>
          <a:lstStyle/>
          <a:p>
            <a:pPr algn="just">
              <a:buFont typeface="Wingdings" panose="05000000000000000000" pitchFamily="2" charset="2"/>
              <a:buChar char="q"/>
            </a:pPr>
            <a:r>
              <a:rPr lang="en-US" b="1" dirty="0">
                <a:solidFill>
                  <a:schemeClr val="accent4">
                    <a:lumMod val="40000"/>
                    <a:lumOff val="60000"/>
                  </a:schemeClr>
                </a:solidFill>
              </a:rPr>
              <a:t>Information preservation</a:t>
            </a:r>
            <a:r>
              <a:rPr lang="en-US" dirty="0"/>
              <a:t>—ensures that information is retained, as necessary, to conform to current legal requirements and to accommodate future technology changes that may render the retrieval method obsolete. </a:t>
            </a:r>
          </a:p>
          <a:p>
            <a:pPr algn="just">
              <a:buFont typeface="Wingdings" panose="05000000000000000000" pitchFamily="2" charset="2"/>
              <a:buChar char="q"/>
            </a:pPr>
            <a:r>
              <a:rPr lang="en-US" b="1" dirty="0">
                <a:solidFill>
                  <a:schemeClr val="accent4">
                    <a:lumMod val="40000"/>
                    <a:lumOff val="60000"/>
                  </a:schemeClr>
                </a:solidFill>
              </a:rPr>
              <a:t>Media sanitization</a:t>
            </a:r>
            <a:r>
              <a:rPr lang="en-US" dirty="0"/>
              <a:t>—ensures that data is deleted, erased, and written over as necessary.</a:t>
            </a:r>
          </a:p>
          <a:p>
            <a:pPr algn="just">
              <a:buFont typeface="Wingdings" panose="05000000000000000000" pitchFamily="2" charset="2"/>
              <a:buChar char="q"/>
            </a:pPr>
            <a:r>
              <a:rPr lang="en-US" b="1" dirty="0">
                <a:solidFill>
                  <a:schemeClr val="accent4">
                    <a:lumMod val="40000"/>
                    <a:lumOff val="60000"/>
                  </a:schemeClr>
                </a:solidFill>
              </a:rPr>
              <a:t>Hardware and software disposal</a:t>
            </a:r>
            <a:r>
              <a:rPr lang="en-US" dirty="0"/>
              <a:t>—ensures that hardware and software is dis posed of as directed by the information system security officer.</a:t>
            </a:r>
          </a:p>
          <a:p>
            <a:pPr marL="0" indent="0" algn="r">
              <a:buNone/>
            </a:pPr>
            <a:endParaRPr lang="en-US" sz="2000" i="1" dirty="0"/>
          </a:p>
          <a:p>
            <a:pPr marL="0" indent="0" algn="r">
              <a:buNone/>
            </a:pPr>
            <a:r>
              <a:rPr lang="en-US" sz="2000" i="1" dirty="0"/>
              <a:t>*Adapted from Security Considerations in the Information System Development Life Cycle.</a:t>
            </a:r>
            <a:endParaRPr lang="en-PH" sz="4000" i="1" dirty="0"/>
          </a:p>
        </p:txBody>
      </p:sp>
    </p:spTree>
    <p:extLst>
      <p:ext uri="{BB962C8B-B14F-4D97-AF65-F5344CB8AC3E}">
        <p14:creationId xmlns:p14="http://schemas.microsoft.com/office/powerpoint/2010/main" val="15001091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heel(1)">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arn(inVertical)">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325E-B303-5F38-8121-34A274B69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569CA-914D-BC2A-EF59-D7BE029538FA}"/>
              </a:ext>
            </a:extLst>
          </p:cNvPr>
          <p:cNvSpPr>
            <a:spLocks noGrp="1"/>
          </p:cNvSpPr>
          <p:nvPr>
            <p:ph type="title"/>
          </p:nvPr>
        </p:nvSpPr>
        <p:spPr>
          <a:xfrm>
            <a:off x="1114519" y="161320"/>
            <a:ext cx="9905998" cy="1478570"/>
          </a:xfrm>
        </p:spPr>
        <p:txBody>
          <a:bodyPr>
            <a:normAutofit/>
          </a:bodyPr>
          <a:lstStyle/>
          <a:p>
            <a:pPr algn="ctr"/>
            <a:r>
              <a:rPr lang="en-PH" sz="4400" b="1" dirty="0">
                <a:solidFill>
                  <a:srgbClr val="FFC000"/>
                </a:solidFill>
                <a:latin typeface="Bahnschrift SemiCondensed" panose="020B0502040204020203" pitchFamily="34" charset="0"/>
              </a:rPr>
              <a:t>Securing the SDLC:</a:t>
            </a:r>
            <a:br>
              <a:rPr lang="en-PH" sz="4400" b="1" i="1" dirty="0">
                <a:solidFill>
                  <a:srgbClr val="FFC000"/>
                </a:solidFill>
              </a:rPr>
            </a:br>
            <a:r>
              <a:rPr lang="en-PH" b="1" dirty="0">
                <a:solidFill>
                  <a:schemeClr val="accent3">
                    <a:lumMod val="20000"/>
                    <a:lumOff val="80000"/>
                  </a:schemeClr>
                </a:solidFill>
              </a:rPr>
              <a:t>Waterfall MODEL </a:t>
            </a:r>
            <a:endParaRPr lang="en-PH" sz="4800" b="1" i="1" dirty="0">
              <a:solidFill>
                <a:schemeClr val="accent4">
                  <a:lumMod val="60000"/>
                  <a:lumOff val="40000"/>
                </a:schemeClr>
              </a:solidFill>
            </a:endParaRPr>
          </a:p>
        </p:txBody>
      </p:sp>
      <p:sp>
        <p:nvSpPr>
          <p:cNvPr id="4" name="Content Placeholder 3">
            <a:extLst>
              <a:ext uri="{FF2B5EF4-FFF2-40B4-BE49-F238E27FC236}">
                <a16:creationId xmlns:a16="http://schemas.microsoft.com/office/drawing/2014/main" id="{37711B72-1E93-9BB8-C38C-5445D584C3DE}"/>
              </a:ext>
            </a:extLst>
          </p:cNvPr>
          <p:cNvSpPr>
            <a:spLocks noGrp="1"/>
          </p:cNvSpPr>
          <p:nvPr>
            <p:ph idx="1"/>
          </p:nvPr>
        </p:nvSpPr>
        <p:spPr>
          <a:xfrm>
            <a:off x="1127965" y="1600200"/>
            <a:ext cx="10207906" cy="4612388"/>
          </a:xfrm>
        </p:spPr>
        <p:txBody>
          <a:bodyPr>
            <a:normAutofit/>
          </a:bodyPr>
          <a:lstStyle/>
          <a:p>
            <a:pPr algn="just">
              <a:buFont typeface="Wingdings" panose="05000000000000000000" pitchFamily="2" charset="2"/>
              <a:buChar char="ü"/>
            </a:pPr>
            <a:r>
              <a:rPr lang="en-US" dirty="0"/>
              <a:t>It is imperative that information security be designed into a system from its inception, rather than added in during or after the implementation phase. Information systems that were designed with no security functionality, or with security functions added as an afterthought, often require constant patching, updating, and maintenance to prevent risk to the systems and information. </a:t>
            </a:r>
          </a:p>
          <a:p>
            <a:pPr algn="just">
              <a:buFont typeface="Wingdings" panose="05000000000000000000" pitchFamily="2" charset="2"/>
              <a:buChar char="ü"/>
            </a:pPr>
            <a:r>
              <a:rPr lang="en-US" dirty="0"/>
              <a:t>It is a well-known adage that “</a:t>
            </a:r>
            <a:r>
              <a:rPr lang="en-US" i="1" dirty="0"/>
              <a:t>an ounce of prevention is worth a pound of cure</a:t>
            </a:r>
            <a:r>
              <a:rPr lang="en-US" dirty="0"/>
              <a:t>.” With this in mind, organizations are moving toward more security-focused development approaches, seeking to improve not only the functionality of the systems they have in place, but consumer confidence in their products. </a:t>
            </a:r>
            <a:endParaRPr lang="en-PH" sz="4000" i="1" dirty="0"/>
          </a:p>
        </p:txBody>
      </p:sp>
    </p:spTree>
    <p:extLst>
      <p:ext uri="{BB962C8B-B14F-4D97-AF65-F5344CB8AC3E}">
        <p14:creationId xmlns:p14="http://schemas.microsoft.com/office/powerpoint/2010/main" val="154704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E008-5BEF-E504-C707-50EDD0CA6572}"/>
              </a:ext>
            </a:extLst>
          </p:cNvPr>
          <p:cNvSpPr>
            <a:spLocks noGrp="1"/>
          </p:cNvSpPr>
          <p:nvPr>
            <p:ph type="title"/>
          </p:nvPr>
        </p:nvSpPr>
        <p:spPr>
          <a:xfrm>
            <a:off x="1302776" y="201661"/>
            <a:ext cx="9788153" cy="1223727"/>
          </a:xfrm>
          <a:solidFill>
            <a:schemeClr val="tx2">
              <a:lumMod val="20000"/>
              <a:lumOff val="80000"/>
            </a:schemeClr>
          </a:solidFill>
        </p:spPr>
        <p:txBody>
          <a:bodyPr>
            <a:normAutofit fontScale="90000"/>
          </a:bodyPr>
          <a:lstStyle/>
          <a:p>
            <a:pPr algn="ctr"/>
            <a:r>
              <a:rPr lang="en-US" sz="4400" b="1" dirty="0">
                <a:solidFill>
                  <a:schemeClr val="accent4">
                    <a:lumMod val="50000"/>
                  </a:schemeClr>
                </a:solidFill>
              </a:rPr>
              <a:t>security systems development </a:t>
            </a:r>
            <a:br>
              <a:rPr lang="en-US" sz="4400" b="1" dirty="0">
                <a:solidFill>
                  <a:schemeClr val="accent4">
                    <a:lumMod val="50000"/>
                  </a:schemeClr>
                </a:solidFill>
              </a:rPr>
            </a:br>
            <a:r>
              <a:rPr lang="en-US" sz="4400" b="1" dirty="0">
                <a:solidFill>
                  <a:schemeClr val="accent4">
                    <a:lumMod val="50000"/>
                  </a:schemeClr>
                </a:solidFill>
              </a:rPr>
              <a:t>life cycle</a:t>
            </a:r>
            <a:endParaRPr lang="en-PH" sz="4400" b="1" dirty="0">
              <a:solidFill>
                <a:schemeClr val="accent4">
                  <a:lumMod val="50000"/>
                </a:schemeClr>
              </a:solidFill>
            </a:endParaRPr>
          </a:p>
        </p:txBody>
      </p:sp>
      <p:sp>
        <p:nvSpPr>
          <p:cNvPr id="3" name="Content Placeholder 2">
            <a:extLst>
              <a:ext uri="{FF2B5EF4-FFF2-40B4-BE49-F238E27FC236}">
                <a16:creationId xmlns:a16="http://schemas.microsoft.com/office/drawing/2014/main" id="{B43C8B3D-50F6-72CA-C28D-1582D260E4F3}"/>
              </a:ext>
            </a:extLst>
          </p:cNvPr>
          <p:cNvSpPr>
            <a:spLocks noGrp="1"/>
          </p:cNvSpPr>
          <p:nvPr>
            <p:ph idx="1"/>
          </p:nvPr>
        </p:nvSpPr>
        <p:spPr>
          <a:xfrm>
            <a:off x="1141412" y="1523348"/>
            <a:ext cx="10100329" cy="4998475"/>
          </a:xfrm>
        </p:spPr>
        <p:txBody>
          <a:bodyPr>
            <a:normAutofit/>
          </a:bodyPr>
          <a:lstStyle/>
          <a:p>
            <a:pPr marL="0" indent="0" algn="ctr">
              <a:buNone/>
            </a:pPr>
            <a:r>
              <a:rPr lang="en-US" sz="3200" b="1" dirty="0"/>
              <a:t>INVESTIGATION</a:t>
            </a:r>
            <a:endParaRPr lang="en-US" dirty="0"/>
          </a:p>
          <a:p>
            <a:pPr algn="just">
              <a:buFont typeface="Wingdings" panose="05000000000000000000" pitchFamily="2" charset="2"/>
              <a:buChar char="ü"/>
            </a:pPr>
            <a:r>
              <a:rPr lang="en-US" sz="2800" b="1" dirty="0">
                <a:solidFill>
                  <a:srgbClr val="FFFF00"/>
                </a:solidFill>
              </a:rPr>
              <a:t>a directive from upper management</a:t>
            </a:r>
            <a:r>
              <a:rPr lang="en-US" sz="2000" b="1" dirty="0">
                <a:solidFill>
                  <a:srgbClr val="FFFF00"/>
                </a:solidFill>
              </a:rPr>
              <a:t>, </a:t>
            </a:r>
            <a:r>
              <a:rPr lang="en-US" sz="2000" b="1" dirty="0"/>
              <a:t>dictating the process, outcomes, and goals of the project, as well as its budget and other constraints.</a:t>
            </a:r>
            <a:r>
              <a:rPr lang="en-US" sz="2000" dirty="0"/>
              <a:t> Frequently, this phase begins with an </a:t>
            </a:r>
            <a:r>
              <a:rPr lang="en-US" sz="2000" b="1" i="1" dirty="0"/>
              <a:t>enterprise information security policy (EISP)</a:t>
            </a:r>
            <a:r>
              <a:rPr lang="en-US" sz="2000" dirty="0"/>
              <a:t>, which outlines the implementation of a security program within the organization. Teams of responsible managers, employees, and contractors are organized; problems are analyzed; and the scope of the project, as well as specific goals and objectives and any additional constraints not covered in the program policy, are defined. </a:t>
            </a:r>
          </a:p>
          <a:p>
            <a:pPr algn="just">
              <a:buFont typeface="Wingdings" panose="05000000000000000000" pitchFamily="2" charset="2"/>
              <a:buChar char="ü"/>
            </a:pPr>
            <a:r>
              <a:rPr lang="en-US" sz="2800" b="1" dirty="0">
                <a:solidFill>
                  <a:srgbClr val="FFFF00"/>
                </a:solidFill>
              </a:rPr>
              <a:t>an organizational feasibility analysis is performed</a:t>
            </a:r>
            <a:r>
              <a:rPr lang="en-US" sz="2000" dirty="0"/>
              <a:t> to determine whether the organization has the resources and commitment necessary to conduct a successful security analysis and design.</a:t>
            </a:r>
            <a:endParaRPr lang="en-PH" sz="2800" b="1" dirty="0"/>
          </a:p>
        </p:txBody>
      </p:sp>
    </p:spTree>
    <p:extLst>
      <p:ext uri="{BB962C8B-B14F-4D97-AF65-F5344CB8AC3E}">
        <p14:creationId xmlns:p14="http://schemas.microsoft.com/office/powerpoint/2010/main" val="2543470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82CC9-5313-6EEC-EC48-848DF668D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D7CE7-CB1A-7921-F5D1-5505FBBB184F}"/>
              </a:ext>
            </a:extLst>
          </p:cNvPr>
          <p:cNvSpPr>
            <a:spLocks noGrp="1"/>
          </p:cNvSpPr>
          <p:nvPr>
            <p:ph type="title"/>
          </p:nvPr>
        </p:nvSpPr>
        <p:spPr>
          <a:xfrm>
            <a:off x="1302776" y="201661"/>
            <a:ext cx="9788153" cy="1223727"/>
          </a:xfrm>
          <a:solidFill>
            <a:schemeClr val="tx2">
              <a:lumMod val="20000"/>
              <a:lumOff val="80000"/>
            </a:schemeClr>
          </a:solidFill>
        </p:spPr>
        <p:txBody>
          <a:bodyPr>
            <a:normAutofit fontScale="90000"/>
          </a:bodyPr>
          <a:lstStyle/>
          <a:p>
            <a:pPr algn="ctr"/>
            <a:r>
              <a:rPr lang="en-US" sz="4400" b="1" dirty="0">
                <a:solidFill>
                  <a:schemeClr val="accent4">
                    <a:lumMod val="50000"/>
                  </a:schemeClr>
                </a:solidFill>
              </a:rPr>
              <a:t>security systems development </a:t>
            </a:r>
            <a:br>
              <a:rPr lang="en-US" sz="4400" b="1" dirty="0">
                <a:solidFill>
                  <a:schemeClr val="accent4">
                    <a:lumMod val="50000"/>
                  </a:schemeClr>
                </a:solidFill>
              </a:rPr>
            </a:br>
            <a:r>
              <a:rPr lang="en-US" sz="4400" b="1" dirty="0">
                <a:solidFill>
                  <a:schemeClr val="accent4">
                    <a:lumMod val="50000"/>
                  </a:schemeClr>
                </a:solidFill>
              </a:rPr>
              <a:t>life cycle</a:t>
            </a:r>
            <a:endParaRPr lang="en-PH" sz="4400" b="1" dirty="0">
              <a:solidFill>
                <a:schemeClr val="accent4">
                  <a:lumMod val="50000"/>
                </a:schemeClr>
              </a:solidFill>
            </a:endParaRPr>
          </a:p>
        </p:txBody>
      </p:sp>
      <p:sp>
        <p:nvSpPr>
          <p:cNvPr id="3" name="Content Placeholder 2">
            <a:extLst>
              <a:ext uri="{FF2B5EF4-FFF2-40B4-BE49-F238E27FC236}">
                <a16:creationId xmlns:a16="http://schemas.microsoft.com/office/drawing/2014/main" id="{01C8E749-6A18-140F-E45B-19048D8D2163}"/>
              </a:ext>
            </a:extLst>
          </p:cNvPr>
          <p:cNvSpPr>
            <a:spLocks noGrp="1"/>
          </p:cNvSpPr>
          <p:nvPr>
            <p:ph idx="1"/>
          </p:nvPr>
        </p:nvSpPr>
        <p:spPr>
          <a:xfrm>
            <a:off x="1141412" y="1523348"/>
            <a:ext cx="10100329" cy="4998475"/>
          </a:xfrm>
        </p:spPr>
        <p:txBody>
          <a:bodyPr>
            <a:normAutofit fontScale="92500" lnSpcReduction="10000"/>
          </a:bodyPr>
          <a:lstStyle/>
          <a:p>
            <a:pPr marL="0" indent="0" algn="ctr">
              <a:buNone/>
            </a:pPr>
            <a:r>
              <a:rPr lang="en-US" sz="4400" b="1" dirty="0"/>
              <a:t>ANALYSIS</a:t>
            </a:r>
            <a:endParaRPr lang="en-US" sz="3600" dirty="0"/>
          </a:p>
          <a:p>
            <a:pPr algn="just">
              <a:buFont typeface="Wingdings" panose="05000000000000000000" pitchFamily="2" charset="2"/>
              <a:buChar char="ü"/>
            </a:pPr>
            <a:r>
              <a:rPr lang="en-US" sz="2500" b="1" dirty="0">
                <a:solidFill>
                  <a:srgbClr val="FFFF00"/>
                </a:solidFill>
              </a:rPr>
              <a:t>the documents from the investigation phase are studied</a:t>
            </a:r>
            <a:r>
              <a:rPr lang="en-US" sz="2500" dirty="0"/>
              <a:t>. The development team conducts a preliminary analysis of existing security policies or programs, along with that of documented current threats and associated controls. This phase also includes an analysis of relevant legal issues that could affect the design of the security solution. Increasingly, privacy laws have become a major consideration when making decisions about information systems that manage personal information. </a:t>
            </a:r>
          </a:p>
          <a:p>
            <a:pPr algn="just">
              <a:buFont typeface="Wingdings" panose="05000000000000000000" pitchFamily="2" charset="2"/>
              <a:buChar char="ü"/>
            </a:pPr>
            <a:r>
              <a:rPr lang="en-US" sz="2500" b="1" dirty="0">
                <a:solidFill>
                  <a:srgbClr val="FFFF00"/>
                </a:solidFill>
              </a:rPr>
              <a:t>Risk management </a:t>
            </a:r>
            <a:r>
              <a:rPr lang="en-US" sz="2500" dirty="0"/>
              <a:t>also begins in this stage. </a:t>
            </a:r>
            <a:r>
              <a:rPr lang="en-US" sz="2500" i="1" dirty="0"/>
              <a:t>Risk management </a:t>
            </a:r>
            <a:r>
              <a:rPr lang="en-US" sz="2500" dirty="0"/>
              <a:t>is the process of identifying, assessing, and evaluating the levels of risk facing the organization, specifically the threats to the organization’s security and to the information stored and processed by the organization. </a:t>
            </a:r>
            <a:endParaRPr lang="en-PH" sz="2500" b="1" dirty="0"/>
          </a:p>
        </p:txBody>
      </p:sp>
    </p:spTree>
    <p:extLst>
      <p:ext uri="{BB962C8B-B14F-4D97-AF65-F5344CB8AC3E}">
        <p14:creationId xmlns:p14="http://schemas.microsoft.com/office/powerpoint/2010/main" val="42497162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A881B-A108-39BD-C12C-31963B544A5E}"/>
            </a:ext>
          </a:extLst>
        </p:cNvPr>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39AABDFD-7A10-A98A-D4C5-1513D7CD2B21}"/>
              </a:ext>
            </a:extLst>
          </p:cNvPr>
          <p:cNvPicPr>
            <a:picLocks noChangeAspect="1"/>
          </p:cNvPicPr>
          <p:nvPr/>
        </p:nvPicPr>
        <p:blipFill rotWithShape="1">
          <a:blip r:embed="rId2">
            <a:alphaModFix amt="30000"/>
          </a:blip>
          <a:srcRect l="17220" t="-1" r="59640" b="-1"/>
          <a:stretch/>
        </p:blipFill>
        <p:spPr>
          <a:xfrm>
            <a:off x="-5596" y="10"/>
            <a:ext cx="2377322" cy="6857990"/>
          </a:xfrm>
          <a:prstGeom prst="rect">
            <a:avLst/>
          </a:prstGeom>
        </p:spPr>
      </p:pic>
      <p:sp>
        <p:nvSpPr>
          <p:cNvPr id="2" name="Title 1">
            <a:extLst>
              <a:ext uri="{FF2B5EF4-FFF2-40B4-BE49-F238E27FC236}">
                <a16:creationId xmlns:a16="http://schemas.microsoft.com/office/drawing/2014/main" id="{871C691D-A5C3-8722-5D01-3DED8AD84C6A}"/>
              </a:ext>
            </a:extLst>
          </p:cNvPr>
          <p:cNvSpPr>
            <a:spLocks noGrp="1"/>
          </p:cNvSpPr>
          <p:nvPr>
            <p:ph type="title"/>
          </p:nvPr>
        </p:nvSpPr>
        <p:spPr>
          <a:xfrm>
            <a:off x="2743200" y="40291"/>
            <a:ext cx="8615363" cy="1478570"/>
          </a:xfrm>
        </p:spPr>
        <p:txBody>
          <a:bodyPr>
            <a:normAutofit/>
          </a:bodyPr>
          <a:lstStyle/>
          <a:p>
            <a:pPr algn="ctr"/>
            <a:r>
              <a:rPr lang="en-US" b="1" dirty="0"/>
              <a:t>Balancing </a:t>
            </a:r>
            <a:r>
              <a:rPr lang="en-US" b="1" dirty="0">
                <a:solidFill>
                  <a:srgbClr val="FFFF99"/>
                </a:solidFill>
              </a:rPr>
              <a:t>information</a:t>
            </a:r>
            <a:br>
              <a:rPr lang="en-US" b="1" dirty="0">
                <a:solidFill>
                  <a:srgbClr val="FFFF99"/>
                </a:solidFill>
              </a:rPr>
            </a:br>
            <a:r>
              <a:rPr lang="en-US" b="1" dirty="0">
                <a:solidFill>
                  <a:srgbClr val="FFFF99"/>
                </a:solidFill>
              </a:rPr>
              <a:t> security</a:t>
            </a:r>
            <a:r>
              <a:rPr lang="en-US" b="1" dirty="0"/>
              <a:t> &amp; </a:t>
            </a:r>
            <a:r>
              <a:rPr lang="en-US" b="1" dirty="0">
                <a:solidFill>
                  <a:srgbClr val="FFFF00"/>
                </a:solidFill>
              </a:rPr>
              <a:t>access</a:t>
            </a:r>
            <a:endParaRPr lang="en-US" b="1" dirty="0"/>
          </a:p>
        </p:txBody>
      </p:sp>
      <p:sp>
        <p:nvSpPr>
          <p:cNvPr id="3" name="Content Placeholder 2">
            <a:extLst>
              <a:ext uri="{FF2B5EF4-FFF2-40B4-BE49-F238E27FC236}">
                <a16:creationId xmlns:a16="http://schemas.microsoft.com/office/drawing/2014/main" id="{61E76ABF-C53E-D1BD-87ED-8AEA4B13CAEA}"/>
              </a:ext>
            </a:extLst>
          </p:cNvPr>
          <p:cNvSpPr>
            <a:spLocks noGrp="1"/>
          </p:cNvSpPr>
          <p:nvPr>
            <p:ph idx="1"/>
          </p:nvPr>
        </p:nvSpPr>
        <p:spPr>
          <a:xfrm>
            <a:off x="2518186" y="1465073"/>
            <a:ext cx="8502331" cy="4787810"/>
          </a:xfrm>
        </p:spPr>
        <p:txBody>
          <a:bodyPr>
            <a:normAutofit lnSpcReduction="10000"/>
          </a:bodyPr>
          <a:lstStyle/>
          <a:p>
            <a:pPr algn="just">
              <a:lnSpc>
                <a:spcPct val="110000"/>
              </a:lnSpc>
              <a:buFont typeface="Wingdings" panose="05000000000000000000" pitchFamily="2" charset="2"/>
              <a:buChar char="v"/>
            </a:pPr>
            <a:r>
              <a:rPr lang="en-US" sz="2400" dirty="0"/>
              <a:t>Because of today’s security concerns and issues, an information system or data-processing department can get too entrenched in the management and protection of systems. </a:t>
            </a:r>
            <a:r>
              <a:rPr lang="en-US" sz="2400" b="1" i="1" dirty="0">
                <a:solidFill>
                  <a:srgbClr val="FFFF66"/>
                </a:solidFill>
              </a:rPr>
              <a:t>An imbalance can occur when the needs of the end user are undermined by too heavy a focus on protecting and administering the information systems</a:t>
            </a:r>
            <a:r>
              <a:rPr lang="en-US" sz="2400" dirty="0"/>
              <a:t>. Both information security technologists and end users must recognize that both groups share the same overall goals of the organization—to ensure the data is available when, where, and how it is needed, with minimal delays or obstacles. </a:t>
            </a:r>
          </a:p>
          <a:p>
            <a:pPr algn="just">
              <a:lnSpc>
                <a:spcPct val="110000"/>
              </a:lnSpc>
              <a:buFont typeface="Wingdings" panose="05000000000000000000" pitchFamily="2" charset="2"/>
              <a:buChar char="v"/>
            </a:pPr>
            <a:r>
              <a:rPr lang="en-US" sz="2400" dirty="0"/>
              <a:t>In an ideal world, this level of availability can be met even after concerns about loss, damage, interception, or destruction have been addressed.</a:t>
            </a:r>
            <a:endParaRPr lang="en-US" sz="3200" dirty="0"/>
          </a:p>
        </p:txBody>
      </p:sp>
    </p:spTree>
    <p:extLst>
      <p:ext uri="{BB962C8B-B14F-4D97-AF65-F5344CB8AC3E}">
        <p14:creationId xmlns:p14="http://schemas.microsoft.com/office/powerpoint/2010/main" val="3836385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7A0EA-8887-7C65-8ACD-BFCCED7224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FBA0E-5BAD-DCA6-4C16-E6366085761E}"/>
              </a:ext>
            </a:extLst>
          </p:cNvPr>
          <p:cNvSpPr>
            <a:spLocks noGrp="1"/>
          </p:cNvSpPr>
          <p:nvPr>
            <p:ph type="title"/>
          </p:nvPr>
        </p:nvSpPr>
        <p:spPr>
          <a:xfrm>
            <a:off x="1302776" y="201661"/>
            <a:ext cx="9788153" cy="1223727"/>
          </a:xfrm>
          <a:solidFill>
            <a:schemeClr val="tx2">
              <a:lumMod val="20000"/>
              <a:lumOff val="80000"/>
            </a:schemeClr>
          </a:solidFill>
        </p:spPr>
        <p:txBody>
          <a:bodyPr>
            <a:normAutofit fontScale="90000"/>
          </a:bodyPr>
          <a:lstStyle/>
          <a:p>
            <a:pPr algn="ctr"/>
            <a:r>
              <a:rPr lang="en-US" sz="4400" b="1" dirty="0">
                <a:solidFill>
                  <a:schemeClr val="accent4">
                    <a:lumMod val="50000"/>
                  </a:schemeClr>
                </a:solidFill>
              </a:rPr>
              <a:t>security systems development </a:t>
            </a:r>
            <a:br>
              <a:rPr lang="en-US" sz="4400" b="1" dirty="0">
                <a:solidFill>
                  <a:schemeClr val="accent4">
                    <a:lumMod val="50000"/>
                  </a:schemeClr>
                </a:solidFill>
              </a:rPr>
            </a:br>
            <a:r>
              <a:rPr lang="en-US" sz="4400" b="1" dirty="0">
                <a:solidFill>
                  <a:schemeClr val="accent4">
                    <a:lumMod val="50000"/>
                  </a:schemeClr>
                </a:solidFill>
              </a:rPr>
              <a:t>life cycle</a:t>
            </a:r>
            <a:endParaRPr lang="en-PH" sz="4400" b="1" dirty="0">
              <a:solidFill>
                <a:schemeClr val="accent4">
                  <a:lumMod val="50000"/>
                </a:schemeClr>
              </a:solidFill>
            </a:endParaRPr>
          </a:p>
        </p:txBody>
      </p:sp>
      <p:sp>
        <p:nvSpPr>
          <p:cNvPr id="3" name="Content Placeholder 2">
            <a:extLst>
              <a:ext uri="{FF2B5EF4-FFF2-40B4-BE49-F238E27FC236}">
                <a16:creationId xmlns:a16="http://schemas.microsoft.com/office/drawing/2014/main" id="{F8193BD0-04D1-69BE-635F-4B3C7ADA3275}"/>
              </a:ext>
            </a:extLst>
          </p:cNvPr>
          <p:cNvSpPr>
            <a:spLocks noGrp="1"/>
          </p:cNvSpPr>
          <p:nvPr>
            <p:ph idx="1"/>
          </p:nvPr>
        </p:nvSpPr>
        <p:spPr>
          <a:xfrm>
            <a:off x="1141412" y="1523348"/>
            <a:ext cx="10100329" cy="4998475"/>
          </a:xfrm>
        </p:spPr>
        <p:txBody>
          <a:bodyPr>
            <a:normAutofit lnSpcReduction="10000"/>
          </a:bodyPr>
          <a:lstStyle/>
          <a:p>
            <a:pPr marL="0" indent="0" algn="ctr">
              <a:buNone/>
            </a:pPr>
            <a:r>
              <a:rPr lang="en-US" sz="4100" b="1" dirty="0"/>
              <a:t>LOGICAL DESIGN</a:t>
            </a:r>
            <a:endParaRPr lang="en-US" sz="4100" dirty="0"/>
          </a:p>
          <a:p>
            <a:pPr marL="0" indent="0" algn="just">
              <a:buNone/>
            </a:pPr>
            <a:r>
              <a:rPr lang="en-US" sz="2000" dirty="0"/>
              <a:t>The logical design phase creates and develops the blueprints for information security, and examines and implements key policies that influence later decisions. Also at this stage, the team plans the incident response actions to be taken in the event of partial or catastrophic loss. The planning answers the following questions: </a:t>
            </a:r>
          </a:p>
          <a:p>
            <a:pPr algn="just">
              <a:buFont typeface="Wingdings" panose="05000000000000000000" pitchFamily="2" charset="2"/>
              <a:buChar char="ü"/>
            </a:pPr>
            <a:r>
              <a:rPr lang="en-US" sz="2000" b="1" i="1" dirty="0">
                <a:solidFill>
                  <a:srgbClr val="FFFF00"/>
                </a:solidFill>
              </a:rPr>
              <a:t>Continuity planning</a:t>
            </a:r>
            <a:r>
              <a:rPr lang="en-US" sz="2000" i="1" dirty="0"/>
              <a:t>: How will business continue in the event of a loss? </a:t>
            </a:r>
          </a:p>
          <a:p>
            <a:pPr algn="just">
              <a:buFont typeface="Wingdings" panose="05000000000000000000" pitchFamily="2" charset="2"/>
              <a:buChar char="ü"/>
            </a:pPr>
            <a:r>
              <a:rPr lang="en-US" sz="2000" b="1" i="1" dirty="0">
                <a:solidFill>
                  <a:srgbClr val="FFFF00"/>
                </a:solidFill>
              </a:rPr>
              <a:t>Incident response</a:t>
            </a:r>
            <a:r>
              <a:rPr lang="en-US" sz="2000" i="1" dirty="0"/>
              <a:t>: What steps are taken when an attack occurs? </a:t>
            </a:r>
          </a:p>
          <a:p>
            <a:pPr algn="just">
              <a:buFont typeface="Wingdings" panose="05000000000000000000" pitchFamily="2" charset="2"/>
              <a:buChar char="ü"/>
            </a:pPr>
            <a:r>
              <a:rPr lang="en-US" sz="2000" b="1" i="1" dirty="0">
                <a:solidFill>
                  <a:srgbClr val="FFFF00"/>
                </a:solidFill>
              </a:rPr>
              <a:t>Disaster recovery</a:t>
            </a:r>
            <a:r>
              <a:rPr lang="en-US" sz="2000" i="1" dirty="0"/>
              <a:t>: What must be done to recover information and vital systems immediately after a disastrous event? </a:t>
            </a:r>
          </a:p>
          <a:p>
            <a:pPr marL="0" indent="0" algn="just">
              <a:buNone/>
            </a:pPr>
            <a:r>
              <a:rPr lang="en-US" sz="2000" dirty="0"/>
              <a:t>Next, a </a:t>
            </a:r>
            <a:r>
              <a:rPr lang="en-US" sz="2000" b="1" dirty="0"/>
              <a:t>feasibility analysis </a:t>
            </a:r>
            <a:r>
              <a:rPr lang="en-US" sz="2000" dirty="0"/>
              <a:t>determines whether or not the project should be continued or be outsourced.</a:t>
            </a:r>
            <a:endParaRPr lang="en-PH" sz="2500" b="1" dirty="0"/>
          </a:p>
        </p:txBody>
      </p:sp>
    </p:spTree>
    <p:extLst>
      <p:ext uri="{BB962C8B-B14F-4D97-AF65-F5344CB8AC3E}">
        <p14:creationId xmlns:p14="http://schemas.microsoft.com/office/powerpoint/2010/main" val="13871233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arn(inVertic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A3A55-4F30-C94D-4F9A-D6E494F2F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CF81DA-6B4D-1535-3F26-F177DCE24B5C}"/>
              </a:ext>
            </a:extLst>
          </p:cNvPr>
          <p:cNvSpPr>
            <a:spLocks noGrp="1"/>
          </p:cNvSpPr>
          <p:nvPr>
            <p:ph type="title"/>
          </p:nvPr>
        </p:nvSpPr>
        <p:spPr>
          <a:xfrm>
            <a:off x="1302776" y="201661"/>
            <a:ext cx="9788153" cy="1223727"/>
          </a:xfrm>
          <a:solidFill>
            <a:schemeClr val="tx2">
              <a:lumMod val="20000"/>
              <a:lumOff val="80000"/>
            </a:schemeClr>
          </a:solidFill>
        </p:spPr>
        <p:txBody>
          <a:bodyPr>
            <a:normAutofit fontScale="90000"/>
          </a:bodyPr>
          <a:lstStyle/>
          <a:p>
            <a:pPr algn="ctr"/>
            <a:r>
              <a:rPr lang="en-US" sz="4400" b="1" dirty="0">
                <a:solidFill>
                  <a:schemeClr val="accent4">
                    <a:lumMod val="50000"/>
                  </a:schemeClr>
                </a:solidFill>
              </a:rPr>
              <a:t>security systems development </a:t>
            </a:r>
            <a:br>
              <a:rPr lang="en-US" sz="4400" b="1" dirty="0">
                <a:solidFill>
                  <a:schemeClr val="accent4">
                    <a:lumMod val="50000"/>
                  </a:schemeClr>
                </a:solidFill>
              </a:rPr>
            </a:br>
            <a:r>
              <a:rPr lang="en-US" sz="4400" b="1" dirty="0">
                <a:solidFill>
                  <a:schemeClr val="accent4">
                    <a:lumMod val="50000"/>
                  </a:schemeClr>
                </a:solidFill>
              </a:rPr>
              <a:t>life cycle</a:t>
            </a:r>
            <a:endParaRPr lang="en-PH" sz="4400" b="1" dirty="0">
              <a:solidFill>
                <a:schemeClr val="accent4">
                  <a:lumMod val="50000"/>
                </a:schemeClr>
              </a:solidFill>
            </a:endParaRPr>
          </a:p>
        </p:txBody>
      </p:sp>
      <p:sp>
        <p:nvSpPr>
          <p:cNvPr id="3" name="Content Placeholder 2">
            <a:extLst>
              <a:ext uri="{FF2B5EF4-FFF2-40B4-BE49-F238E27FC236}">
                <a16:creationId xmlns:a16="http://schemas.microsoft.com/office/drawing/2014/main" id="{FDE70582-6940-4BBD-A826-1F4D6732D2BE}"/>
              </a:ext>
            </a:extLst>
          </p:cNvPr>
          <p:cNvSpPr>
            <a:spLocks noGrp="1"/>
          </p:cNvSpPr>
          <p:nvPr>
            <p:ph idx="1"/>
          </p:nvPr>
        </p:nvSpPr>
        <p:spPr>
          <a:xfrm>
            <a:off x="1092425" y="1343731"/>
            <a:ext cx="10353904" cy="4998475"/>
          </a:xfrm>
        </p:spPr>
        <p:txBody>
          <a:bodyPr>
            <a:normAutofit/>
          </a:bodyPr>
          <a:lstStyle/>
          <a:p>
            <a:pPr marL="0" indent="0" algn="ctr">
              <a:buNone/>
            </a:pPr>
            <a:r>
              <a:rPr lang="en-US" sz="4100" b="1" dirty="0"/>
              <a:t>PHYSICAL DESIGN</a:t>
            </a:r>
            <a:endParaRPr lang="en-US" sz="4100" dirty="0"/>
          </a:p>
          <a:p>
            <a:pPr algn="just">
              <a:buFont typeface="Wingdings" panose="05000000000000000000" pitchFamily="2" charset="2"/>
              <a:buChar char="q"/>
            </a:pPr>
            <a:r>
              <a:rPr lang="en-US" sz="2000" dirty="0"/>
              <a:t>The physical design phase </a:t>
            </a:r>
            <a:r>
              <a:rPr lang="en-US" b="1" dirty="0">
                <a:solidFill>
                  <a:srgbClr val="FFFF66"/>
                </a:solidFill>
              </a:rPr>
              <a:t>evaluates the information security technology </a:t>
            </a:r>
            <a:r>
              <a:rPr lang="en-US" sz="2000" dirty="0"/>
              <a:t>needed to support the blueprint outlined in the logical design generates alternative solutions, and determines a final design. The information security blueprint may be revisited to keep it in line with the changes needed when the physical design is completed.</a:t>
            </a:r>
          </a:p>
          <a:p>
            <a:pPr algn="just">
              <a:buFont typeface="Wingdings" panose="05000000000000000000" pitchFamily="2" charset="2"/>
              <a:buChar char="q"/>
            </a:pPr>
            <a:r>
              <a:rPr lang="en-US" sz="2000" dirty="0"/>
              <a:t>Criteria for determining the definition of successful solutions are also prepared during this phase. Included at this time are the designs for physical security measures to support the proposed technological solutions. At the end of this phase, a feasibility study determines the readiness of the organization for the proposed project, and then the champion and sponsors are presented with the design. At this time, all parties involved have a chance to approve the project before implementation begins.</a:t>
            </a:r>
            <a:endParaRPr lang="en-PH" sz="3200" b="1" dirty="0"/>
          </a:p>
        </p:txBody>
      </p:sp>
    </p:spTree>
    <p:extLst>
      <p:ext uri="{BB962C8B-B14F-4D97-AF65-F5344CB8AC3E}">
        <p14:creationId xmlns:p14="http://schemas.microsoft.com/office/powerpoint/2010/main" val="30645718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21DC2-F1A6-2742-09FD-D0F68BC87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1AB27-8E79-E7B1-B560-C18470FEDFCD}"/>
              </a:ext>
            </a:extLst>
          </p:cNvPr>
          <p:cNvSpPr>
            <a:spLocks noGrp="1"/>
          </p:cNvSpPr>
          <p:nvPr>
            <p:ph type="title"/>
          </p:nvPr>
        </p:nvSpPr>
        <p:spPr>
          <a:xfrm>
            <a:off x="1302776" y="201661"/>
            <a:ext cx="9788153" cy="1223727"/>
          </a:xfrm>
          <a:solidFill>
            <a:schemeClr val="tx2">
              <a:lumMod val="20000"/>
              <a:lumOff val="80000"/>
            </a:schemeClr>
          </a:solidFill>
        </p:spPr>
        <p:txBody>
          <a:bodyPr>
            <a:normAutofit fontScale="90000"/>
          </a:bodyPr>
          <a:lstStyle/>
          <a:p>
            <a:pPr algn="ctr"/>
            <a:r>
              <a:rPr lang="en-US" sz="4400" b="1" dirty="0">
                <a:solidFill>
                  <a:schemeClr val="accent4">
                    <a:lumMod val="50000"/>
                  </a:schemeClr>
                </a:solidFill>
              </a:rPr>
              <a:t>security systems development </a:t>
            </a:r>
            <a:br>
              <a:rPr lang="en-US" sz="4400" b="1" dirty="0">
                <a:solidFill>
                  <a:schemeClr val="accent4">
                    <a:lumMod val="50000"/>
                  </a:schemeClr>
                </a:solidFill>
              </a:rPr>
            </a:br>
            <a:r>
              <a:rPr lang="en-US" sz="4400" b="1" dirty="0">
                <a:solidFill>
                  <a:schemeClr val="accent4">
                    <a:lumMod val="50000"/>
                  </a:schemeClr>
                </a:solidFill>
              </a:rPr>
              <a:t>life cycle</a:t>
            </a:r>
            <a:endParaRPr lang="en-PH" sz="4400" b="1" dirty="0">
              <a:solidFill>
                <a:schemeClr val="accent4">
                  <a:lumMod val="50000"/>
                </a:schemeClr>
              </a:solidFill>
            </a:endParaRPr>
          </a:p>
        </p:txBody>
      </p:sp>
      <p:sp>
        <p:nvSpPr>
          <p:cNvPr id="3" name="Content Placeholder 2">
            <a:extLst>
              <a:ext uri="{FF2B5EF4-FFF2-40B4-BE49-F238E27FC236}">
                <a16:creationId xmlns:a16="http://schemas.microsoft.com/office/drawing/2014/main" id="{565153F1-717E-0D51-8E90-02AB7A456F6C}"/>
              </a:ext>
            </a:extLst>
          </p:cNvPr>
          <p:cNvSpPr>
            <a:spLocks noGrp="1"/>
          </p:cNvSpPr>
          <p:nvPr>
            <p:ph idx="1"/>
          </p:nvPr>
        </p:nvSpPr>
        <p:spPr>
          <a:xfrm>
            <a:off x="1141412" y="1523348"/>
            <a:ext cx="10100329" cy="4998475"/>
          </a:xfrm>
        </p:spPr>
        <p:txBody>
          <a:bodyPr>
            <a:normAutofit/>
          </a:bodyPr>
          <a:lstStyle/>
          <a:p>
            <a:pPr marL="0" indent="0" algn="ctr">
              <a:buNone/>
            </a:pPr>
            <a:r>
              <a:rPr lang="en-US" sz="4400" b="1" dirty="0"/>
              <a:t>IMPLEMENTATION</a:t>
            </a:r>
            <a:endParaRPr lang="en-US" sz="4400" dirty="0"/>
          </a:p>
          <a:p>
            <a:pPr marL="0" indent="0" algn="just">
              <a:buNone/>
            </a:pPr>
            <a:r>
              <a:rPr lang="en-US" sz="2800" dirty="0"/>
              <a:t>The implementation phase in of </a:t>
            </a:r>
            <a:r>
              <a:rPr lang="en-US" sz="2800" dirty="0" err="1"/>
              <a:t>SecSDLC</a:t>
            </a:r>
            <a:r>
              <a:rPr lang="en-US" sz="2800" dirty="0"/>
              <a:t> is also similar to that of the traditional SDLC. The </a:t>
            </a:r>
            <a:r>
              <a:rPr lang="en-US" sz="3200" b="1" dirty="0">
                <a:solidFill>
                  <a:srgbClr val="FFFF66"/>
                </a:solidFill>
              </a:rPr>
              <a:t>security solutions are acquired </a:t>
            </a:r>
            <a:r>
              <a:rPr lang="en-US" sz="2800" dirty="0"/>
              <a:t>(made or bought), tested, implemented, and tested again. Personnel issues are evaluated, and specific training and education programs conducted. Finally, the entire tested package is presented to upper management for final approval.</a:t>
            </a:r>
            <a:endParaRPr lang="en-PH" sz="4800" b="1" dirty="0"/>
          </a:p>
        </p:txBody>
      </p:sp>
    </p:spTree>
    <p:extLst>
      <p:ext uri="{BB962C8B-B14F-4D97-AF65-F5344CB8AC3E}">
        <p14:creationId xmlns:p14="http://schemas.microsoft.com/office/powerpoint/2010/main" val="5985513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9960F-FC32-FF76-4A19-A6000B491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298A9-5940-2949-94D2-EBB35B91AC00}"/>
              </a:ext>
            </a:extLst>
          </p:cNvPr>
          <p:cNvSpPr>
            <a:spLocks noGrp="1"/>
          </p:cNvSpPr>
          <p:nvPr>
            <p:ph type="title"/>
          </p:nvPr>
        </p:nvSpPr>
        <p:spPr>
          <a:xfrm>
            <a:off x="1302776" y="201661"/>
            <a:ext cx="9788153" cy="1223727"/>
          </a:xfrm>
          <a:solidFill>
            <a:schemeClr val="tx2">
              <a:lumMod val="20000"/>
              <a:lumOff val="80000"/>
            </a:schemeClr>
          </a:solidFill>
        </p:spPr>
        <p:txBody>
          <a:bodyPr>
            <a:normAutofit fontScale="90000"/>
          </a:bodyPr>
          <a:lstStyle/>
          <a:p>
            <a:pPr algn="ctr"/>
            <a:r>
              <a:rPr lang="en-US" sz="4400" b="1" dirty="0">
                <a:solidFill>
                  <a:schemeClr val="accent4">
                    <a:lumMod val="50000"/>
                  </a:schemeClr>
                </a:solidFill>
              </a:rPr>
              <a:t>security systems development </a:t>
            </a:r>
            <a:br>
              <a:rPr lang="en-US" sz="4400" b="1" dirty="0">
                <a:solidFill>
                  <a:schemeClr val="accent4">
                    <a:lumMod val="50000"/>
                  </a:schemeClr>
                </a:solidFill>
              </a:rPr>
            </a:br>
            <a:r>
              <a:rPr lang="en-US" sz="4400" b="1" dirty="0">
                <a:solidFill>
                  <a:schemeClr val="accent4">
                    <a:lumMod val="50000"/>
                  </a:schemeClr>
                </a:solidFill>
              </a:rPr>
              <a:t>life cycle</a:t>
            </a:r>
            <a:endParaRPr lang="en-PH" sz="4400" b="1" dirty="0">
              <a:solidFill>
                <a:schemeClr val="accent4">
                  <a:lumMod val="50000"/>
                </a:schemeClr>
              </a:solidFill>
            </a:endParaRPr>
          </a:p>
        </p:txBody>
      </p:sp>
      <p:sp>
        <p:nvSpPr>
          <p:cNvPr id="3" name="Content Placeholder 2">
            <a:extLst>
              <a:ext uri="{FF2B5EF4-FFF2-40B4-BE49-F238E27FC236}">
                <a16:creationId xmlns:a16="http://schemas.microsoft.com/office/drawing/2014/main" id="{6203A0AD-3754-F03B-525C-857F35912438}"/>
              </a:ext>
            </a:extLst>
          </p:cNvPr>
          <p:cNvSpPr>
            <a:spLocks noGrp="1"/>
          </p:cNvSpPr>
          <p:nvPr>
            <p:ph idx="1"/>
          </p:nvPr>
        </p:nvSpPr>
        <p:spPr>
          <a:xfrm>
            <a:off x="1141412" y="1415772"/>
            <a:ext cx="10100329" cy="4998475"/>
          </a:xfrm>
        </p:spPr>
        <p:txBody>
          <a:bodyPr>
            <a:noAutofit/>
          </a:bodyPr>
          <a:lstStyle/>
          <a:p>
            <a:pPr marL="0" indent="0" algn="ctr">
              <a:buNone/>
            </a:pPr>
            <a:r>
              <a:rPr lang="en-US" sz="2800" b="1" dirty="0"/>
              <a:t>MAINTENANCE and CHECK</a:t>
            </a:r>
            <a:endParaRPr lang="en-US" sz="2800" dirty="0"/>
          </a:p>
          <a:p>
            <a:pPr algn="just">
              <a:buFont typeface="Wingdings" panose="05000000000000000000" pitchFamily="2" charset="2"/>
              <a:buChar char="q"/>
            </a:pPr>
            <a:r>
              <a:rPr lang="en-US" sz="2000" dirty="0"/>
              <a:t>This is the last, though perhaps most important, phase, given the current ever-changing threat environment. Today’s InfoSec systems need </a:t>
            </a:r>
            <a:r>
              <a:rPr lang="en-US" b="1" dirty="0">
                <a:solidFill>
                  <a:srgbClr val="FFFF66"/>
                </a:solidFill>
              </a:rPr>
              <a:t>constant monitoring, testing, modification, updating, and repairing</a:t>
            </a:r>
            <a:r>
              <a:rPr lang="en-US" sz="2000" dirty="0"/>
              <a:t>. Applications systems developed within the framework of the traditional SDLC are not designed to anticipate a software attack that requires some degree of application reconstruction. </a:t>
            </a:r>
          </a:p>
          <a:p>
            <a:pPr algn="just">
              <a:buFont typeface="Wingdings" panose="05000000000000000000" pitchFamily="2" charset="2"/>
              <a:buChar char="q"/>
            </a:pPr>
            <a:r>
              <a:rPr lang="en-US" sz="2000" dirty="0"/>
              <a:t>In InfoSec, the battle for stable, reliable systems is a defensive one. Often, repairing damage &amp; restoring information is a constant effort against an unseen adversary. As new threats emerge and old threats evolve, the information security profile of an organization must constantly adapt to prevent threats from successfully penetrating sensitive data. </a:t>
            </a:r>
            <a:endParaRPr lang="en-PH" sz="2000" b="1" dirty="0"/>
          </a:p>
        </p:txBody>
      </p:sp>
    </p:spTree>
    <p:extLst>
      <p:ext uri="{BB962C8B-B14F-4D97-AF65-F5344CB8AC3E}">
        <p14:creationId xmlns:p14="http://schemas.microsoft.com/office/powerpoint/2010/main" val="2827838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barn(inVertical)">
                                      <p:cBhvr>
                                        <p:cTn id="1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47D7-6EC4-2406-E59A-576036F01599}"/>
              </a:ext>
            </a:extLst>
          </p:cNvPr>
          <p:cNvSpPr>
            <a:spLocks noGrp="1"/>
          </p:cNvSpPr>
          <p:nvPr>
            <p:ph type="title"/>
          </p:nvPr>
        </p:nvSpPr>
        <p:spPr>
          <a:xfrm>
            <a:off x="1141413" y="134426"/>
            <a:ext cx="9905998" cy="1478570"/>
          </a:xfrm>
        </p:spPr>
        <p:txBody>
          <a:bodyPr>
            <a:normAutofit/>
          </a:bodyPr>
          <a:lstStyle/>
          <a:p>
            <a:pPr algn="ctr"/>
            <a:r>
              <a:rPr lang="en-PH" sz="4400" b="1" dirty="0">
                <a:solidFill>
                  <a:srgbClr val="FFFF00"/>
                </a:solidFill>
              </a:rPr>
              <a:t>SDLC</a:t>
            </a:r>
            <a:r>
              <a:rPr lang="en-PH" sz="4400" b="1" dirty="0"/>
              <a:t> and </a:t>
            </a:r>
            <a:r>
              <a:rPr lang="en-PH" sz="4400" b="1" dirty="0" err="1">
                <a:solidFill>
                  <a:schemeClr val="accent5">
                    <a:lumMod val="60000"/>
                    <a:lumOff val="40000"/>
                  </a:schemeClr>
                </a:solidFill>
              </a:rPr>
              <a:t>SecSDLC</a:t>
            </a:r>
            <a:r>
              <a:rPr lang="en-PH" sz="4400" b="1" dirty="0"/>
              <a:t> </a:t>
            </a:r>
            <a:br>
              <a:rPr lang="en-PH" sz="4400" b="1" dirty="0"/>
            </a:br>
            <a:r>
              <a:rPr lang="en-PH" sz="4400" b="1" dirty="0"/>
              <a:t>Phase Summary</a:t>
            </a:r>
          </a:p>
        </p:txBody>
      </p:sp>
      <p:sp>
        <p:nvSpPr>
          <p:cNvPr id="3" name="Content Placeholder 2">
            <a:extLst>
              <a:ext uri="{FF2B5EF4-FFF2-40B4-BE49-F238E27FC236}">
                <a16:creationId xmlns:a16="http://schemas.microsoft.com/office/drawing/2014/main" id="{93B12266-CC95-69CF-EB7F-3A539114E628}"/>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E1192BAD-286A-245A-6C8A-A8E990794C7A}"/>
              </a:ext>
            </a:extLst>
          </p:cNvPr>
          <p:cNvPicPr>
            <a:picLocks noChangeAspect="1"/>
          </p:cNvPicPr>
          <p:nvPr/>
        </p:nvPicPr>
        <p:blipFill>
          <a:blip r:embed="rId2"/>
          <a:stretch>
            <a:fillRect/>
          </a:stretch>
        </p:blipFill>
        <p:spPr>
          <a:xfrm>
            <a:off x="1029059" y="1680231"/>
            <a:ext cx="10333691" cy="4290263"/>
          </a:xfrm>
          <a:prstGeom prst="rect">
            <a:avLst/>
          </a:prstGeom>
        </p:spPr>
      </p:pic>
    </p:spTree>
    <p:extLst>
      <p:ext uri="{BB962C8B-B14F-4D97-AF65-F5344CB8AC3E}">
        <p14:creationId xmlns:p14="http://schemas.microsoft.com/office/powerpoint/2010/main" val="437699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4C20F-F24E-5C57-E2C9-6495AD934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B132C-4FFB-6FF9-CCCB-40F9C396C220}"/>
              </a:ext>
            </a:extLst>
          </p:cNvPr>
          <p:cNvSpPr>
            <a:spLocks noGrp="1"/>
          </p:cNvSpPr>
          <p:nvPr>
            <p:ph type="title"/>
          </p:nvPr>
        </p:nvSpPr>
        <p:spPr>
          <a:xfrm>
            <a:off x="1141413" y="134426"/>
            <a:ext cx="9905998" cy="1478570"/>
          </a:xfrm>
        </p:spPr>
        <p:txBody>
          <a:bodyPr>
            <a:normAutofit/>
          </a:bodyPr>
          <a:lstStyle/>
          <a:p>
            <a:pPr algn="ctr"/>
            <a:r>
              <a:rPr lang="en-PH" sz="4400" b="1" dirty="0">
                <a:solidFill>
                  <a:srgbClr val="FFFF00"/>
                </a:solidFill>
              </a:rPr>
              <a:t>SDLC</a:t>
            </a:r>
            <a:r>
              <a:rPr lang="en-PH" sz="4400" b="1" dirty="0"/>
              <a:t> and </a:t>
            </a:r>
            <a:r>
              <a:rPr lang="en-PH" sz="4400" b="1" dirty="0" err="1">
                <a:solidFill>
                  <a:schemeClr val="accent5">
                    <a:lumMod val="60000"/>
                    <a:lumOff val="40000"/>
                  </a:schemeClr>
                </a:solidFill>
              </a:rPr>
              <a:t>SecSDLC</a:t>
            </a:r>
            <a:r>
              <a:rPr lang="en-PH" sz="4400" b="1" dirty="0"/>
              <a:t> </a:t>
            </a:r>
            <a:br>
              <a:rPr lang="en-PH" sz="4400" b="1" dirty="0"/>
            </a:br>
            <a:r>
              <a:rPr lang="en-PH" sz="4400" b="1" dirty="0"/>
              <a:t>Phase Summary</a:t>
            </a:r>
          </a:p>
        </p:txBody>
      </p:sp>
      <p:sp>
        <p:nvSpPr>
          <p:cNvPr id="3" name="Content Placeholder 2">
            <a:extLst>
              <a:ext uri="{FF2B5EF4-FFF2-40B4-BE49-F238E27FC236}">
                <a16:creationId xmlns:a16="http://schemas.microsoft.com/office/drawing/2014/main" id="{86C2F34A-D86F-8F58-4C6A-D439A8AF9C68}"/>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AB3D4E89-1886-0A88-2F5A-6E66D0B5A0C5}"/>
              </a:ext>
            </a:extLst>
          </p:cNvPr>
          <p:cNvPicPr>
            <a:picLocks noChangeAspect="1"/>
          </p:cNvPicPr>
          <p:nvPr/>
        </p:nvPicPr>
        <p:blipFill rotWithShape="1">
          <a:blip r:embed="rId2"/>
          <a:srcRect b="74283"/>
          <a:stretch/>
        </p:blipFill>
        <p:spPr>
          <a:xfrm>
            <a:off x="1029059" y="1599550"/>
            <a:ext cx="10333691" cy="1103310"/>
          </a:xfrm>
          <a:prstGeom prst="rect">
            <a:avLst/>
          </a:prstGeom>
        </p:spPr>
      </p:pic>
      <p:pic>
        <p:nvPicPr>
          <p:cNvPr id="6" name="Picture 5">
            <a:extLst>
              <a:ext uri="{FF2B5EF4-FFF2-40B4-BE49-F238E27FC236}">
                <a16:creationId xmlns:a16="http://schemas.microsoft.com/office/drawing/2014/main" id="{46DF0CA5-FAC0-90E9-9551-3AA22636526F}"/>
              </a:ext>
            </a:extLst>
          </p:cNvPr>
          <p:cNvPicPr>
            <a:picLocks noChangeAspect="1"/>
          </p:cNvPicPr>
          <p:nvPr/>
        </p:nvPicPr>
        <p:blipFill>
          <a:blip r:embed="rId3"/>
          <a:stretch>
            <a:fillRect/>
          </a:stretch>
        </p:blipFill>
        <p:spPr>
          <a:xfrm>
            <a:off x="1029058" y="2702860"/>
            <a:ext cx="10333691" cy="3867296"/>
          </a:xfrm>
          <a:prstGeom prst="rect">
            <a:avLst/>
          </a:prstGeom>
        </p:spPr>
      </p:pic>
    </p:spTree>
    <p:extLst>
      <p:ext uri="{BB962C8B-B14F-4D97-AF65-F5344CB8AC3E}">
        <p14:creationId xmlns:p14="http://schemas.microsoft.com/office/powerpoint/2010/main" val="2618795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0F668-9E1A-914A-B22A-384238727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FC1E2-F3A1-3A0A-4718-F0660CDA2D52}"/>
              </a:ext>
            </a:extLst>
          </p:cNvPr>
          <p:cNvSpPr>
            <a:spLocks noGrp="1"/>
          </p:cNvSpPr>
          <p:nvPr>
            <p:ph type="title"/>
          </p:nvPr>
        </p:nvSpPr>
        <p:spPr>
          <a:xfrm>
            <a:off x="1141413" y="134426"/>
            <a:ext cx="9905998" cy="1478570"/>
          </a:xfrm>
        </p:spPr>
        <p:txBody>
          <a:bodyPr>
            <a:normAutofit/>
          </a:bodyPr>
          <a:lstStyle/>
          <a:p>
            <a:pPr algn="ctr"/>
            <a:r>
              <a:rPr lang="en-PH" sz="4400" b="1" dirty="0">
                <a:solidFill>
                  <a:srgbClr val="FFFF00"/>
                </a:solidFill>
              </a:rPr>
              <a:t>SDLC</a:t>
            </a:r>
            <a:r>
              <a:rPr lang="en-PH" sz="4400" b="1" dirty="0"/>
              <a:t> and </a:t>
            </a:r>
            <a:r>
              <a:rPr lang="en-PH" sz="4400" b="1" dirty="0" err="1">
                <a:solidFill>
                  <a:schemeClr val="accent5">
                    <a:lumMod val="60000"/>
                    <a:lumOff val="40000"/>
                  </a:schemeClr>
                </a:solidFill>
              </a:rPr>
              <a:t>SecSDLC</a:t>
            </a:r>
            <a:r>
              <a:rPr lang="en-PH" sz="4400" b="1" dirty="0"/>
              <a:t> </a:t>
            </a:r>
            <a:br>
              <a:rPr lang="en-PH" sz="4400" b="1" dirty="0"/>
            </a:br>
            <a:r>
              <a:rPr lang="en-PH" sz="4400" b="1" dirty="0"/>
              <a:t>Phase Summary</a:t>
            </a:r>
          </a:p>
        </p:txBody>
      </p:sp>
      <p:sp>
        <p:nvSpPr>
          <p:cNvPr id="3" name="Content Placeholder 2">
            <a:extLst>
              <a:ext uri="{FF2B5EF4-FFF2-40B4-BE49-F238E27FC236}">
                <a16:creationId xmlns:a16="http://schemas.microsoft.com/office/drawing/2014/main" id="{9716467E-F3D4-ED62-7DD1-A233A90BAD98}"/>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C5D97DF9-6633-B888-2B2D-A536FB401839}"/>
              </a:ext>
            </a:extLst>
          </p:cNvPr>
          <p:cNvPicPr>
            <a:picLocks noChangeAspect="1"/>
          </p:cNvPicPr>
          <p:nvPr/>
        </p:nvPicPr>
        <p:blipFill rotWithShape="1">
          <a:blip r:embed="rId2"/>
          <a:srcRect b="74283"/>
          <a:stretch/>
        </p:blipFill>
        <p:spPr>
          <a:xfrm>
            <a:off x="1029059" y="1599550"/>
            <a:ext cx="10333691" cy="1103310"/>
          </a:xfrm>
          <a:prstGeom prst="rect">
            <a:avLst/>
          </a:prstGeom>
        </p:spPr>
      </p:pic>
      <p:pic>
        <p:nvPicPr>
          <p:cNvPr id="7" name="Picture 6">
            <a:extLst>
              <a:ext uri="{FF2B5EF4-FFF2-40B4-BE49-F238E27FC236}">
                <a16:creationId xmlns:a16="http://schemas.microsoft.com/office/drawing/2014/main" id="{4FAA9767-ECD3-86EB-06A7-08629B50E7B6}"/>
              </a:ext>
            </a:extLst>
          </p:cNvPr>
          <p:cNvPicPr>
            <a:picLocks noChangeAspect="1"/>
          </p:cNvPicPr>
          <p:nvPr/>
        </p:nvPicPr>
        <p:blipFill>
          <a:blip r:embed="rId3"/>
          <a:stretch>
            <a:fillRect/>
          </a:stretch>
        </p:blipFill>
        <p:spPr>
          <a:xfrm>
            <a:off x="1029058" y="2702859"/>
            <a:ext cx="10333691" cy="3435101"/>
          </a:xfrm>
          <a:prstGeom prst="rect">
            <a:avLst/>
          </a:prstGeom>
        </p:spPr>
      </p:pic>
    </p:spTree>
    <p:extLst>
      <p:ext uri="{BB962C8B-B14F-4D97-AF65-F5344CB8AC3E}">
        <p14:creationId xmlns:p14="http://schemas.microsoft.com/office/powerpoint/2010/main" val="19185583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88C10-7697-FF6D-A5B7-21BE37E425DA}"/>
            </a:ext>
          </a:extLst>
        </p:cNvPr>
        <p:cNvGrpSpPr/>
        <p:nvPr/>
      </p:nvGrpSpPr>
      <p:grpSpPr>
        <a:xfrm>
          <a:off x="0" y="0"/>
          <a:ext cx="0" cy="0"/>
          <a:chOff x="0" y="0"/>
          <a:chExt cx="0" cy="0"/>
        </a:xfrm>
      </p:grpSpPr>
      <p:pic>
        <p:nvPicPr>
          <p:cNvPr id="8" name="Picture 7" descr="close up of circuit board">
            <a:extLst>
              <a:ext uri="{FF2B5EF4-FFF2-40B4-BE49-F238E27FC236}">
                <a16:creationId xmlns:a16="http://schemas.microsoft.com/office/drawing/2014/main" id="{31C18500-17F7-CF7E-A07F-2F6A0D6CAD8A}"/>
              </a:ext>
            </a:extLst>
          </p:cNvPr>
          <p:cNvPicPr>
            <a:picLocks noChangeAspect="1"/>
          </p:cNvPicPr>
          <p:nvPr/>
        </p:nvPicPr>
        <p:blipFill rotWithShape="1">
          <a:blip r:embed="rId2">
            <a:alphaModFix amt="30000"/>
          </a:blip>
          <a:srcRect t="6504" b="9202"/>
          <a:stretch/>
        </p:blipFill>
        <p:spPr>
          <a:xfrm>
            <a:off x="-2" y="-14278"/>
            <a:ext cx="12188389" cy="6857990"/>
          </a:xfrm>
          <a:prstGeom prst="rect">
            <a:avLst/>
          </a:prstGeom>
        </p:spPr>
      </p:pic>
      <p:sp>
        <p:nvSpPr>
          <p:cNvPr id="3" name="Content Placeholder 2">
            <a:extLst>
              <a:ext uri="{FF2B5EF4-FFF2-40B4-BE49-F238E27FC236}">
                <a16:creationId xmlns:a16="http://schemas.microsoft.com/office/drawing/2014/main" id="{401EEFEC-09B4-DEDA-A380-6CA889F1AF79}"/>
              </a:ext>
            </a:extLst>
          </p:cNvPr>
          <p:cNvSpPr>
            <a:spLocks noGrp="1"/>
          </p:cNvSpPr>
          <p:nvPr>
            <p:ph idx="1"/>
          </p:nvPr>
        </p:nvSpPr>
        <p:spPr>
          <a:xfrm>
            <a:off x="1759754" y="2393576"/>
            <a:ext cx="9905999" cy="3896754"/>
          </a:xfrm>
        </p:spPr>
        <p:txBody>
          <a:bodyPr>
            <a:normAutofit fontScale="70000" lnSpcReduction="20000"/>
          </a:bodyPr>
          <a:lstStyle/>
          <a:p>
            <a:pPr marL="0" indent="0">
              <a:buNone/>
            </a:pPr>
            <a:endParaRPr lang="en-US" sz="3600" dirty="0"/>
          </a:p>
          <a:p>
            <a:r>
              <a:rPr lang="en-US" sz="11100" dirty="0"/>
              <a:t>TO BE CONTINUED.</a:t>
            </a:r>
            <a:endParaRPr lang="en-US" sz="3600" dirty="0"/>
          </a:p>
          <a:p>
            <a:pPr marL="0" indent="0">
              <a:buNone/>
            </a:pPr>
            <a:endParaRPr lang="en-US" sz="3200" i="1" dirty="0"/>
          </a:p>
          <a:p>
            <a:pPr marL="0" indent="0">
              <a:buNone/>
            </a:pPr>
            <a:r>
              <a:rPr lang="en-US" sz="5900" i="1" dirty="0"/>
              <a:t>Reference</a:t>
            </a:r>
            <a:r>
              <a:rPr lang="en-US" sz="5900" dirty="0"/>
              <a:t>: </a:t>
            </a:r>
          </a:p>
          <a:p>
            <a:pPr marL="0" indent="0">
              <a:buNone/>
            </a:pPr>
            <a:r>
              <a:rPr lang="en-US" sz="5900" i="1" dirty="0">
                <a:solidFill>
                  <a:srgbClr val="FFFF00">
                    <a:alpha val="60000"/>
                  </a:srgbClr>
                </a:solidFill>
              </a:rPr>
              <a:t>Introduction to Information Security [NIST]</a:t>
            </a:r>
          </a:p>
          <a:p>
            <a:endParaRPr lang="en-PH" sz="3600" dirty="0"/>
          </a:p>
        </p:txBody>
      </p:sp>
    </p:spTree>
    <p:extLst>
      <p:ext uri="{BB962C8B-B14F-4D97-AF65-F5344CB8AC3E}">
        <p14:creationId xmlns:p14="http://schemas.microsoft.com/office/powerpoint/2010/main" val="16758146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A69F-E2E7-53B8-4327-90B2F06C6CA7}"/>
              </a:ext>
            </a:extLst>
          </p:cNvPr>
          <p:cNvSpPr>
            <a:spLocks noGrp="1"/>
          </p:cNvSpPr>
          <p:nvPr>
            <p:ph type="title"/>
          </p:nvPr>
        </p:nvSpPr>
        <p:spPr>
          <a:xfrm>
            <a:off x="1141413" y="75590"/>
            <a:ext cx="9905998" cy="1478570"/>
          </a:xfrm>
        </p:spPr>
        <p:txBody>
          <a:bodyPr>
            <a:normAutofit/>
          </a:bodyPr>
          <a:lstStyle/>
          <a:p>
            <a:pPr algn="ctr"/>
            <a:r>
              <a:rPr lang="en-PH" sz="4000" b="1" dirty="0"/>
              <a:t>Approaches TO infosec implementation</a:t>
            </a:r>
          </a:p>
        </p:txBody>
      </p:sp>
      <p:sp>
        <p:nvSpPr>
          <p:cNvPr id="3" name="Content Placeholder 2">
            <a:extLst>
              <a:ext uri="{FF2B5EF4-FFF2-40B4-BE49-F238E27FC236}">
                <a16:creationId xmlns:a16="http://schemas.microsoft.com/office/drawing/2014/main" id="{880D916F-229E-16EA-4987-E128FF3B3CB3}"/>
              </a:ext>
            </a:extLst>
          </p:cNvPr>
          <p:cNvSpPr>
            <a:spLocks noGrp="1"/>
          </p:cNvSpPr>
          <p:nvPr>
            <p:ph idx="1"/>
          </p:nvPr>
        </p:nvSpPr>
        <p:spPr>
          <a:xfrm>
            <a:off x="1141412" y="1554160"/>
            <a:ext cx="9905999" cy="4237041"/>
          </a:xfrm>
        </p:spPr>
        <p:txBody>
          <a:bodyPr>
            <a:normAutofit/>
          </a:bodyPr>
          <a:lstStyle/>
          <a:p>
            <a:r>
              <a:rPr lang="en-US" sz="3200" dirty="0"/>
              <a:t>The implementation of information security in an organization must begin somewhere, and cannot happen overnight. </a:t>
            </a:r>
          </a:p>
          <a:p>
            <a:r>
              <a:rPr lang="en-US" sz="3200" dirty="0"/>
              <a:t>Securing information assets is in fact an incremental process that requires coordination, time, and patience.</a:t>
            </a:r>
          </a:p>
        </p:txBody>
      </p:sp>
    </p:spTree>
    <p:extLst>
      <p:ext uri="{BB962C8B-B14F-4D97-AF65-F5344CB8AC3E}">
        <p14:creationId xmlns:p14="http://schemas.microsoft.com/office/powerpoint/2010/main" val="13906531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8A4DB-EA04-6720-5154-B3200E442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6175C-F6DD-0F40-836C-3E7373AEA3D4}"/>
              </a:ext>
            </a:extLst>
          </p:cNvPr>
          <p:cNvSpPr>
            <a:spLocks noGrp="1"/>
          </p:cNvSpPr>
          <p:nvPr>
            <p:ph type="title"/>
          </p:nvPr>
        </p:nvSpPr>
        <p:spPr>
          <a:xfrm>
            <a:off x="1141413" y="227990"/>
            <a:ext cx="9905998" cy="1478570"/>
          </a:xfrm>
        </p:spPr>
        <p:txBody>
          <a:bodyPr>
            <a:normAutofit fontScale="90000"/>
          </a:bodyPr>
          <a:lstStyle/>
          <a:p>
            <a:pPr algn="ctr"/>
            <a:r>
              <a:rPr lang="en-PH" sz="4000" b="1" dirty="0"/>
              <a:t>Approaches TO infosec implementation:</a:t>
            </a:r>
            <a:br>
              <a:rPr lang="en-PH" sz="4000" b="1" dirty="0"/>
            </a:br>
            <a:r>
              <a:rPr lang="en-PH" sz="4000" b="1" dirty="0">
                <a:solidFill>
                  <a:srgbClr val="FFFF00"/>
                </a:solidFill>
              </a:rPr>
              <a:t>bottom-up approach</a:t>
            </a:r>
          </a:p>
        </p:txBody>
      </p:sp>
      <p:sp>
        <p:nvSpPr>
          <p:cNvPr id="3" name="Content Placeholder 2">
            <a:extLst>
              <a:ext uri="{FF2B5EF4-FFF2-40B4-BE49-F238E27FC236}">
                <a16:creationId xmlns:a16="http://schemas.microsoft.com/office/drawing/2014/main" id="{DB2C5A5E-4C59-96C0-3734-5DB2FFF94AFE}"/>
              </a:ext>
            </a:extLst>
          </p:cNvPr>
          <p:cNvSpPr>
            <a:spLocks noGrp="1"/>
          </p:cNvSpPr>
          <p:nvPr>
            <p:ph idx="1"/>
          </p:nvPr>
        </p:nvSpPr>
        <p:spPr>
          <a:xfrm>
            <a:off x="1141412" y="1569400"/>
            <a:ext cx="10273348" cy="4739960"/>
          </a:xfrm>
        </p:spPr>
        <p:txBody>
          <a:bodyPr>
            <a:normAutofit/>
          </a:bodyPr>
          <a:lstStyle/>
          <a:p>
            <a:r>
              <a:rPr lang="en-US" dirty="0"/>
              <a:t>Information security can begin as a grassroots effort in which </a:t>
            </a:r>
            <a:r>
              <a:rPr lang="en-US" b="1" i="1" dirty="0"/>
              <a:t>systems administrators </a:t>
            </a:r>
            <a:r>
              <a:rPr lang="en-US" dirty="0"/>
              <a:t>attempt to improve the security of their systems. This is often referred to as a </a:t>
            </a:r>
            <a:r>
              <a:rPr lang="en-US" b="1" dirty="0">
                <a:solidFill>
                  <a:srgbClr val="FFC000"/>
                </a:solidFill>
              </a:rPr>
              <a:t>bottom-up approach</a:t>
            </a:r>
            <a:r>
              <a:rPr lang="en-US" dirty="0"/>
              <a:t>. </a:t>
            </a:r>
          </a:p>
          <a:p>
            <a:r>
              <a:rPr lang="en-US" dirty="0"/>
              <a:t>The key advantage of the bottom-up approach is the technical expertise of the individual administrators. Working with information systems on a day-to-day basis, these administrators possess in-depth knowledge that can greatly enhance the development of an InfoSec system. They know and understand the threats to their systems and the mechanisms needed to protect them successfully.</a:t>
            </a:r>
          </a:p>
          <a:p>
            <a:r>
              <a:rPr lang="en-US" dirty="0"/>
              <a:t>Unfortunately, </a:t>
            </a:r>
            <a:r>
              <a:rPr lang="en-US" i="1" dirty="0"/>
              <a:t>this approach seldom works, as it lacks a number of critical features, such as participant support and organizational staying power</a:t>
            </a:r>
            <a:r>
              <a:rPr lang="en-US" dirty="0"/>
              <a:t>.</a:t>
            </a:r>
            <a:endParaRPr lang="en-PH" dirty="0"/>
          </a:p>
        </p:txBody>
      </p:sp>
    </p:spTree>
    <p:extLst>
      <p:ext uri="{BB962C8B-B14F-4D97-AF65-F5344CB8AC3E}">
        <p14:creationId xmlns:p14="http://schemas.microsoft.com/office/powerpoint/2010/main" val="8497879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074D0-C2FE-36EF-8419-5B2BC0214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D7A67-F596-189E-833C-C0E031834CBA}"/>
              </a:ext>
            </a:extLst>
          </p:cNvPr>
          <p:cNvSpPr>
            <a:spLocks noGrp="1"/>
          </p:cNvSpPr>
          <p:nvPr>
            <p:ph type="title"/>
          </p:nvPr>
        </p:nvSpPr>
        <p:spPr>
          <a:xfrm>
            <a:off x="1141413" y="227990"/>
            <a:ext cx="9905998" cy="1478570"/>
          </a:xfrm>
        </p:spPr>
        <p:txBody>
          <a:bodyPr>
            <a:normAutofit fontScale="90000"/>
          </a:bodyPr>
          <a:lstStyle/>
          <a:p>
            <a:pPr algn="ctr"/>
            <a:r>
              <a:rPr lang="en-PH" sz="4000" b="1" dirty="0"/>
              <a:t>Approaches TO infosec implementation:</a:t>
            </a:r>
            <a:br>
              <a:rPr lang="en-PH" sz="4000" b="1" dirty="0"/>
            </a:br>
            <a:r>
              <a:rPr lang="en-PH" sz="4000" b="1" dirty="0">
                <a:solidFill>
                  <a:schemeClr val="accent5">
                    <a:lumMod val="60000"/>
                    <a:lumOff val="40000"/>
                  </a:schemeClr>
                </a:solidFill>
              </a:rPr>
              <a:t>TOP-DOWN approach</a:t>
            </a:r>
          </a:p>
        </p:txBody>
      </p:sp>
      <p:sp>
        <p:nvSpPr>
          <p:cNvPr id="3" name="Content Placeholder 2">
            <a:extLst>
              <a:ext uri="{FF2B5EF4-FFF2-40B4-BE49-F238E27FC236}">
                <a16:creationId xmlns:a16="http://schemas.microsoft.com/office/drawing/2014/main" id="{03798A72-9E92-76B3-4AB0-06539A14978A}"/>
              </a:ext>
            </a:extLst>
          </p:cNvPr>
          <p:cNvSpPr>
            <a:spLocks noGrp="1"/>
          </p:cNvSpPr>
          <p:nvPr>
            <p:ph idx="1"/>
          </p:nvPr>
        </p:nvSpPr>
        <p:spPr>
          <a:xfrm>
            <a:off x="1141412" y="1569400"/>
            <a:ext cx="10273348" cy="4739960"/>
          </a:xfrm>
        </p:spPr>
        <p:txBody>
          <a:bodyPr>
            <a:normAutofit/>
          </a:bodyPr>
          <a:lstStyle/>
          <a:p>
            <a:r>
              <a:rPr lang="en-US" dirty="0"/>
              <a:t>The </a:t>
            </a:r>
            <a:r>
              <a:rPr lang="en-US" sz="2800" b="1" dirty="0">
                <a:solidFill>
                  <a:schemeClr val="accent5">
                    <a:lumMod val="20000"/>
                    <a:lumOff val="80000"/>
                  </a:schemeClr>
                </a:solidFill>
              </a:rPr>
              <a:t>top-down approach</a:t>
            </a:r>
            <a:r>
              <a:rPr lang="en-US" dirty="0"/>
              <a:t>—in which the project is initiated by upper-level managers who issue policy, procedures and processes, dictate the goals and expected outcomes, and determine accountability for each required action—has a higher probability of success. </a:t>
            </a:r>
          </a:p>
          <a:p>
            <a:r>
              <a:rPr lang="en-US" dirty="0"/>
              <a:t>This approach has strong upper-management support, a dedicated champion, usually dedicated funding, a clear planning and implementation process, and the means of influencing organizational culture. The most successful kind of top-down approach also involves a formal development strategy referred to as a </a:t>
            </a:r>
            <a:r>
              <a:rPr lang="en-US" b="1" i="1" dirty="0"/>
              <a:t>systems development life cycle</a:t>
            </a:r>
            <a:r>
              <a:rPr lang="en-US" dirty="0"/>
              <a:t>.</a:t>
            </a:r>
            <a:endParaRPr lang="en-PH" dirty="0"/>
          </a:p>
        </p:txBody>
      </p:sp>
    </p:spTree>
    <p:extLst>
      <p:ext uri="{BB962C8B-B14F-4D97-AF65-F5344CB8AC3E}">
        <p14:creationId xmlns:p14="http://schemas.microsoft.com/office/powerpoint/2010/main" val="36754097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1E816-3106-E41A-66CF-B0535C82AA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DE278-94FC-DE2E-87DF-D04CA4DF650C}"/>
              </a:ext>
            </a:extLst>
          </p:cNvPr>
          <p:cNvSpPr>
            <a:spLocks noGrp="1"/>
          </p:cNvSpPr>
          <p:nvPr>
            <p:ph type="title"/>
          </p:nvPr>
        </p:nvSpPr>
        <p:spPr>
          <a:xfrm>
            <a:off x="1141413" y="75590"/>
            <a:ext cx="9905998" cy="1478570"/>
          </a:xfrm>
        </p:spPr>
        <p:txBody>
          <a:bodyPr>
            <a:normAutofit/>
          </a:bodyPr>
          <a:lstStyle/>
          <a:p>
            <a:pPr algn="ctr"/>
            <a:r>
              <a:rPr lang="en-PH" sz="4000" b="1" dirty="0"/>
              <a:t>Approaches TO infosec implementation</a:t>
            </a:r>
          </a:p>
        </p:txBody>
      </p:sp>
      <p:sp>
        <p:nvSpPr>
          <p:cNvPr id="3" name="Content Placeholder 2">
            <a:extLst>
              <a:ext uri="{FF2B5EF4-FFF2-40B4-BE49-F238E27FC236}">
                <a16:creationId xmlns:a16="http://schemas.microsoft.com/office/drawing/2014/main" id="{6ECEF83C-1288-5E6B-7920-CAF26F044EBC}"/>
              </a:ext>
            </a:extLst>
          </p:cNvPr>
          <p:cNvSpPr>
            <a:spLocks noGrp="1"/>
          </p:cNvSpPr>
          <p:nvPr>
            <p:ph idx="1"/>
          </p:nvPr>
        </p:nvSpPr>
        <p:spPr>
          <a:xfrm>
            <a:off x="1141412" y="1554160"/>
            <a:ext cx="9905999" cy="4237041"/>
          </a:xfrm>
        </p:spPr>
        <p:txBody>
          <a:bodyPr>
            <a:normAutofit/>
          </a:bodyPr>
          <a:lstStyle/>
          <a:p>
            <a:r>
              <a:rPr lang="en-US" sz="2400" dirty="0"/>
              <a:t>For any organization-wide effort to succeed, management must buy into and fully support it. The role played in this effort by the champion cannot be overstated. Typically, this champion is an executive, such as a </a:t>
            </a:r>
            <a:r>
              <a:rPr lang="en-US" sz="2400" b="1" dirty="0"/>
              <a:t>chief information officer (CIO)</a:t>
            </a:r>
            <a:r>
              <a:rPr lang="en-US" sz="2400" dirty="0"/>
              <a:t> or the </a:t>
            </a:r>
            <a:r>
              <a:rPr lang="en-US" sz="2400" b="1" dirty="0"/>
              <a:t>vice president of information technology (VP-IT)</a:t>
            </a:r>
            <a:r>
              <a:rPr lang="en-US" sz="2400" dirty="0"/>
              <a:t>, who moves the project forward, ensures that it is properly managed, and pushes for acceptance throughout the organization. Without this high-level support, many mid-level administrators fail to make time for the project or dismiss it as a low priority.</a:t>
            </a:r>
            <a:endParaRPr lang="en-US" sz="3200" dirty="0"/>
          </a:p>
        </p:txBody>
      </p:sp>
    </p:spTree>
    <p:extLst>
      <p:ext uri="{BB962C8B-B14F-4D97-AF65-F5344CB8AC3E}">
        <p14:creationId xmlns:p14="http://schemas.microsoft.com/office/powerpoint/2010/main" val="5647827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AFF6D-8BD5-819F-917C-2BCBD48EC4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52D6B-0F6E-3B79-AA19-FE43323EE9BC}"/>
              </a:ext>
            </a:extLst>
          </p:cNvPr>
          <p:cNvSpPr>
            <a:spLocks noGrp="1"/>
          </p:cNvSpPr>
          <p:nvPr>
            <p:ph type="title"/>
          </p:nvPr>
        </p:nvSpPr>
        <p:spPr>
          <a:xfrm>
            <a:off x="1141413" y="75590"/>
            <a:ext cx="9905998" cy="1478570"/>
          </a:xfrm>
        </p:spPr>
        <p:txBody>
          <a:bodyPr>
            <a:normAutofit/>
          </a:bodyPr>
          <a:lstStyle/>
          <a:p>
            <a:pPr algn="ctr"/>
            <a:r>
              <a:rPr lang="en-PH" sz="4000" b="1" dirty="0"/>
              <a:t>Approaches TO infosec implementation</a:t>
            </a:r>
          </a:p>
        </p:txBody>
      </p:sp>
      <p:sp>
        <p:nvSpPr>
          <p:cNvPr id="3" name="Content Placeholder 2">
            <a:extLst>
              <a:ext uri="{FF2B5EF4-FFF2-40B4-BE49-F238E27FC236}">
                <a16:creationId xmlns:a16="http://schemas.microsoft.com/office/drawing/2014/main" id="{BABDD499-8798-B7E8-5A6A-E27D5E2CBB67}"/>
              </a:ext>
            </a:extLst>
          </p:cNvPr>
          <p:cNvSpPr>
            <a:spLocks noGrp="1"/>
          </p:cNvSpPr>
          <p:nvPr>
            <p:ph idx="1"/>
          </p:nvPr>
        </p:nvSpPr>
        <p:spPr>
          <a:xfrm>
            <a:off x="1141412" y="1554160"/>
            <a:ext cx="9905999" cy="4237041"/>
          </a:xfrm>
        </p:spPr>
        <p:txBody>
          <a:bodyPr>
            <a:normAutofit fontScale="92500" lnSpcReduction="10000"/>
          </a:bodyPr>
          <a:lstStyle/>
          <a:p>
            <a:pPr>
              <a:buFont typeface="Wingdings" panose="05000000000000000000" pitchFamily="2" charset="2"/>
              <a:buChar char="q"/>
            </a:pPr>
            <a:r>
              <a:rPr lang="en-US" dirty="0"/>
              <a:t>Also critical to the success of this type of project is the </a:t>
            </a:r>
            <a:r>
              <a:rPr lang="en-US" b="1" dirty="0">
                <a:solidFill>
                  <a:schemeClr val="accent4">
                    <a:lumMod val="40000"/>
                    <a:lumOff val="60000"/>
                  </a:schemeClr>
                </a:solidFill>
              </a:rPr>
              <a:t>involvement and support of the end users</a:t>
            </a:r>
            <a:r>
              <a:rPr lang="en-US" dirty="0"/>
              <a:t>. These individuals are most directly affected by the process and outcome of the project and must be included in the information security process. </a:t>
            </a:r>
          </a:p>
          <a:p>
            <a:pPr>
              <a:buFont typeface="Wingdings" panose="05000000000000000000" pitchFamily="2" charset="2"/>
              <a:buChar char="q"/>
            </a:pPr>
            <a:r>
              <a:rPr lang="en-US" dirty="0"/>
              <a:t>Key end users should be assigned to a developmental team, known as the </a:t>
            </a:r>
            <a:r>
              <a:rPr lang="en-US" sz="2600" b="1" dirty="0">
                <a:solidFill>
                  <a:srgbClr val="FFFF66"/>
                </a:solidFill>
              </a:rPr>
              <a:t>Joint Application Development (JAD)</a:t>
            </a:r>
            <a:r>
              <a:rPr lang="en-US" b="1" dirty="0"/>
              <a:t> </a:t>
            </a:r>
            <a:r>
              <a:rPr lang="en-US" dirty="0"/>
              <a:t>team. To succeed, the JAD must have staying power. It must be able to survive employee turn over and should not be vulnerable to changes in the personnel team that is developing the information security system. This means the processes and procedures must be documented and integrated into the organizational culture. They must be adopted and promoted by the organization’s management.</a:t>
            </a:r>
            <a:endParaRPr lang="en-US" sz="3200" dirty="0"/>
          </a:p>
        </p:txBody>
      </p:sp>
    </p:spTree>
    <p:extLst>
      <p:ext uri="{BB962C8B-B14F-4D97-AF65-F5344CB8AC3E}">
        <p14:creationId xmlns:p14="http://schemas.microsoft.com/office/powerpoint/2010/main" val="1311564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Template>
  <TotalTime>2154</TotalTime>
  <Words>4125</Words>
  <Application>Microsoft Office PowerPoint</Application>
  <PresentationFormat>Widescreen</PresentationFormat>
  <Paragraphs>142</Paragraphs>
  <Slides>47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Aptos Narrow</vt:lpstr>
      <vt:lpstr>Arial</vt:lpstr>
      <vt:lpstr>Bahnschrift SemiCondensed</vt:lpstr>
      <vt:lpstr>Calibri</vt:lpstr>
      <vt:lpstr>Google Sans</vt:lpstr>
      <vt:lpstr>Tw Cen MT</vt:lpstr>
      <vt:lpstr>Wingdings</vt:lpstr>
      <vt:lpstr>Circuit</vt:lpstr>
      <vt:lpstr>Information SECURITY implementation</vt:lpstr>
      <vt:lpstr>Balancing information  security &amp; access</vt:lpstr>
      <vt:lpstr>Balancing information  security &amp; access</vt:lpstr>
      <vt:lpstr>Balancing information  security &amp; access</vt:lpstr>
      <vt:lpstr>Approaches TO infosec implementation</vt:lpstr>
      <vt:lpstr>Approaches TO infosec implementation: bottom-up approach</vt:lpstr>
      <vt:lpstr>Approaches TO infosec implementation: TOP-DOWN approach</vt:lpstr>
      <vt:lpstr>Approaches TO infosec implementation</vt:lpstr>
      <vt:lpstr>Approaches TO infosec implementation</vt:lpstr>
      <vt:lpstr>PowerPoint Presentation</vt:lpstr>
      <vt:lpstr>The systems development life cycle (SDLC)</vt:lpstr>
      <vt:lpstr>Methodology and phases</vt:lpstr>
      <vt:lpstr>Methodology and phases</vt:lpstr>
      <vt:lpstr>Methodology and phases: the Waterfall model</vt:lpstr>
      <vt:lpstr>Waterfall model: investigation</vt:lpstr>
      <vt:lpstr>Waterfall model: ANALYSIS</vt:lpstr>
      <vt:lpstr>Waterfall model: LOGICAL DESIGN</vt:lpstr>
      <vt:lpstr>Waterfall model: LOGICAL DESIGN</vt:lpstr>
      <vt:lpstr>Waterfall model: Physical DESIGN</vt:lpstr>
      <vt:lpstr>Waterfall model: Implementation</vt:lpstr>
      <vt:lpstr>Waterfall model:  Maintenance &amp; change</vt:lpstr>
      <vt:lpstr>Waterfall model:  Maintenance &amp; change</vt:lpstr>
      <vt:lpstr>Securing the SDLC </vt:lpstr>
      <vt:lpstr>Securing the SDLC </vt:lpstr>
      <vt:lpstr>Securing the SDLC Waterfall: investigation/Analysis Phase</vt:lpstr>
      <vt:lpstr>Securing the SDLC Waterfall: Logical/Physical Design Phases</vt:lpstr>
      <vt:lpstr>Securing the SDLC Waterfall: Logical/Physical Design Phases</vt:lpstr>
      <vt:lpstr>Securing the SDLC Waterfall: Logical/Physical Design Phases</vt:lpstr>
      <vt:lpstr>Securing the SDLC Waterfall: Logical/Physical Design Phases</vt:lpstr>
      <vt:lpstr>Securing the SDLC Waterfall: Logical/Physical Design Phases</vt:lpstr>
      <vt:lpstr>Securing the SDLC Waterfall: IMPLEMENTATION Phases</vt:lpstr>
      <vt:lpstr>Securing the SDLC Waterfall: IMPLEMENTATION Phases</vt:lpstr>
      <vt:lpstr>Securing the SDLC Waterfall: IMPLEMENTATION Phases</vt:lpstr>
      <vt:lpstr>Securing the SDLC Waterfall: MAINTENANCE &amp; change Phase</vt:lpstr>
      <vt:lpstr>Securing the SDLC Waterfall: MAINTENANCE &amp; change Phase</vt:lpstr>
      <vt:lpstr>Securing the SDLC Waterfall: MAINTENANCE &amp; change Phase</vt:lpstr>
      <vt:lpstr>Securing the SDLC: Waterfall MODEL </vt:lpstr>
      <vt:lpstr>security systems development  life cycle</vt:lpstr>
      <vt:lpstr>security systems development  life cycle</vt:lpstr>
      <vt:lpstr>security systems development  life cycle</vt:lpstr>
      <vt:lpstr>security systems development  life cycle</vt:lpstr>
      <vt:lpstr>security systems development  life cycle</vt:lpstr>
      <vt:lpstr>security systems development  life cycle</vt:lpstr>
      <vt:lpstr>SDLC and SecSDLC  Phase Summary</vt:lpstr>
      <vt:lpstr>SDLC and SecSDLC  Phase Summary</vt:lpstr>
      <vt:lpstr>SDLC and SecSDLC  Phase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 implementation</dc:title>
  <dc:creator>Suhaina Tamano</dc:creator>
  <cp:lastModifiedBy>Suhaina Tamano</cp:lastModifiedBy>
  <cp:revision>52</cp:revision>
  <dcterms:created xsi:type="dcterms:W3CDTF">2024-02-16T10:08:36Z</dcterms:created>
  <dcterms:modified xsi:type="dcterms:W3CDTF">2024-02-19T05:21:46Z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